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4"/>
    <p:sldMasterId id="2147483698" r:id="rId5"/>
    <p:sldMasterId id="2147483700" r:id="rId6"/>
  </p:sldMasterIdLst>
  <p:notesMasterIdLst>
    <p:notesMasterId r:id="rId14"/>
  </p:notesMasterIdLst>
  <p:handoutMasterIdLst>
    <p:handoutMasterId r:id="rId15"/>
  </p:handoutMasterIdLst>
  <p:sldIdLst>
    <p:sldId id="2145708197" r:id="rId7"/>
    <p:sldId id="2145708281" r:id="rId8"/>
    <p:sldId id="1182" r:id="rId9"/>
    <p:sldId id="919" r:id="rId10"/>
    <p:sldId id="470" r:id="rId11"/>
    <p:sldId id="2145708317" r:id="rId12"/>
    <p:sldId id="1103" r:id="rId13"/>
  </p:sldIdLst>
  <p:sldSz cx="9144000" cy="6858000" type="screen4x3"/>
  <p:notesSz cx="6858000" cy="9144000"/>
  <p:defaultTex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guide id="3" orient="horz" pos="3113" userDrawn="1">
          <p15:clr>
            <a:srgbClr val="A4A3A4"/>
          </p15:clr>
        </p15:guide>
        <p15:guide id="4" pos="5321"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347647C-82DF-3714-D566-1F297C5840CD}" name="SOPHIA PAPADAKIS" initials="SP" userId="341674e120739e96" providerId="Windows Live"/>
</p188:authorLst>
</file>

<file path=ppt/presProps.xml><?xml version="1.0" encoding="utf-8"?>
<p:presentationPr xmlns:a="http://schemas.openxmlformats.org/drawingml/2006/main" xmlns:r="http://schemas.openxmlformats.org/officeDocument/2006/relationships" xmlns:p="http://schemas.openxmlformats.org/presentationml/2006/main">
  <p:clrMru>
    <a:srgbClr val="0072CF"/>
    <a:srgbClr val="AF2573"/>
    <a:srgbClr val="F65580"/>
    <a:srgbClr val="000000"/>
    <a:srgbClr val="EE8B00"/>
    <a:srgbClr val="00A3DC"/>
    <a:srgbClr val="FFB81B"/>
    <a:srgbClr val="DA2A1B"/>
    <a:srgbClr val="01A599"/>
    <a:srgbClr val="75BA1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10"/>
    <p:restoredTop sz="63255" autoAdjust="0"/>
  </p:normalViewPr>
  <p:slideViewPr>
    <p:cSldViewPr snapToGrid="0">
      <p:cViewPr varScale="1">
        <p:scale>
          <a:sx n="72" d="100"/>
          <a:sy n="72" d="100"/>
        </p:scale>
        <p:origin x="2800" y="184"/>
      </p:cViewPr>
      <p:guideLst>
        <p:guide orient="horz" pos="2160"/>
        <p:guide pos="2880"/>
        <p:guide orient="horz" pos="3113"/>
        <p:guide pos="5321"/>
      </p:guideLst>
    </p:cSldViewPr>
  </p:slideViewPr>
  <p:notesTextViewPr>
    <p:cViewPr>
      <p:scale>
        <a:sx n="1" d="1"/>
        <a:sy n="1" d="1"/>
      </p:scale>
      <p:origin x="0" y="0"/>
    </p:cViewPr>
  </p:notesTextViewPr>
  <p:sorterViewPr>
    <p:cViewPr>
      <p:scale>
        <a:sx n="80" d="100"/>
        <a:sy n="80" d="100"/>
      </p:scale>
      <p:origin x="0" y="0"/>
    </p:cViewPr>
  </p:sorterViewPr>
  <p:notesViewPr>
    <p:cSldViewPr snapToGrid="0">
      <p:cViewPr varScale="1">
        <p:scale>
          <a:sx n="86" d="100"/>
          <a:sy n="86" d="100"/>
        </p:scale>
        <p:origin x="978"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ea typeface="+mn-ea"/>
                <a:cs typeface="+mn-cs"/>
              </a:defRPr>
            </a:lvl1pPr>
          </a:lstStyle>
          <a:p>
            <a:pPr>
              <a:defRPr/>
            </a:pPr>
            <a:endParaRPr lang="en-US">
              <a:latin typeface="Century Gothic" panose="020B0502020202020204" pitchFamily="34" charset="0"/>
            </a:endParaRPr>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ea typeface="+mn-ea"/>
                <a:cs typeface="+mn-cs"/>
              </a:defRPr>
            </a:lvl1pPr>
          </a:lstStyle>
          <a:p>
            <a:pPr>
              <a:defRPr/>
            </a:pPr>
            <a:fld id="{166CA80A-42B6-8E41-9525-2A086360CB33}" type="datetime1">
              <a:rPr lang="en-US">
                <a:latin typeface="Century Gothic" panose="020B0502020202020204" pitchFamily="34" charset="0"/>
              </a:rPr>
              <a:pPr>
                <a:defRPr/>
              </a:pPr>
              <a:t>3/3/24</a:t>
            </a:fld>
            <a:endParaRPr lang="en-US">
              <a:latin typeface="Century Gothic" panose="020B0502020202020204" pitchFamily="34" charset="0"/>
            </a:endParaRPr>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ea typeface="+mn-ea"/>
                <a:cs typeface="+mn-cs"/>
              </a:defRPr>
            </a:lvl1pPr>
          </a:lstStyle>
          <a:p>
            <a:pPr>
              <a:defRPr/>
            </a:pPr>
            <a:endParaRPr lang="en-US">
              <a:latin typeface="Century Gothic" panose="020B0502020202020204" pitchFamily="34" charset="0"/>
            </a:endParaRPr>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ea typeface="+mn-ea"/>
                <a:cs typeface="+mn-cs"/>
              </a:defRPr>
            </a:lvl1pPr>
          </a:lstStyle>
          <a:p>
            <a:pPr>
              <a:defRPr/>
            </a:pPr>
            <a:fld id="{A21D9719-0090-5543-A777-ABB8C070B7A9}" type="slidenum">
              <a:rPr lang="en-US">
                <a:latin typeface="Century Gothic" panose="020B0502020202020204" pitchFamily="34" charset="0"/>
              </a:rPr>
              <a:pPr>
                <a:defRPr/>
              </a:pPr>
              <a:t>‹#›</a:t>
            </a:fld>
            <a:endParaRPr lang="en-US">
              <a:latin typeface="Century Gothic" panose="020B0502020202020204" pitchFamily="34" charset="0"/>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3C4B8611-C51B-8D42-9529-83F35716B3F2}" type="datetime1">
              <a:rPr lang="en-US" smtClean="0"/>
              <a:pPr>
                <a:defRPr/>
              </a:pPr>
              <a:t>3/3/24</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noProof="0"/>
              <a:t>Click to edit Master text styles</a:t>
            </a:r>
          </a:p>
          <a:p>
            <a:pPr lvl="1"/>
            <a:r>
              <a:rPr lang="en-GB" noProof="0"/>
              <a:t>Second level</a:t>
            </a:r>
          </a:p>
          <a:p>
            <a:pPr lvl="2"/>
            <a:r>
              <a:rPr lang="en-GB" noProof="0"/>
              <a:t>Third level</a:t>
            </a:r>
          </a:p>
          <a:p>
            <a:pPr lvl="3"/>
            <a:r>
              <a:rPr lang="en-GB" noProof="0"/>
              <a:t>Fourth level</a:t>
            </a:r>
          </a:p>
          <a:p>
            <a:pPr lvl="4"/>
            <a:r>
              <a:rPr lang="en-GB" noProof="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i="0">
                <a:latin typeface="Century Gothic" panose="020B0502020202020204" pitchFamily="34" charset="0"/>
                <a:ea typeface="+mn-ea"/>
                <a:cs typeface="+mn-cs"/>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i="0">
                <a:latin typeface="Century Gothic" panose="020B0502020202020204" pitchFamily="34" charset="0"/>
                <a:ea typeface="+mn-ea"/>
                <a:cs typeface="+mn-cs"/>
              </a:defRPr>
            </a:lvl1pPr>
          </a:lstStyle>
          <a:p>
            <a:pPr>
              <a:defRPr/>
            </a:pPr>
            <a:fld id="{242A2382-4541-B845-B6D5-E8B5A330E247}" type="slidenum">
              <a:rPr lang="en-US" smtClean="0"/>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1pPr>
    <a:lvl2pPr marL="4572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2pPr>
    <a:lvl3pPr marL="9144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3pPr>
    <a:lvl4pPr marL="13716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4pPr>
    <a:lvl5pPr marL="1828800" algn="l" defTabSz="457200" rtl="0" eaLnBrk="0" fontAlgn="base" hangingPunct="0">
      <a:spcBef>
        <a:spcPct val="30000"/>
      </a:spcBef>
      <a:spcAft>
        <a:spcPct val="0"/>
      </a:spcAft>
      <a:defRPr sz="1200" b="0" i="0" kern="1200">
        <a:solidFill>
          <a:schemeClr val="tx1"/>
        </a:solidFill>
        <a:latin typeface="Century Gothic" panose="020B0502020202020204" pitchFamily="34" charset="0"/>
        <a:ea typeface="Geneva" pitchFamily="-109" charset="0"/>
        <a:cs typeface="Geneva" pitchFamily="-109" charset="0"/>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latin typeface="Arial" panose="020B0604020202020204" pitchFamily="34" charset="0"/>
                <a:cs typeface="Arial" panose="020B0604020202020204" pitchFamily="34" charset="0"/>
              </a:rPr>
              <a:t>Course wrap-up and evaluation</a:t>
            </a:r>
          </a:p>
          <a:p>
            <a:endParaRPr lang="en-US" b="1">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[Ensure this time is used to complete post-course evaluation and post-course assessment of confidence]</a:t>
            </a:r>
          </a:p>
          <a:p>
            <a:endParaRPr lang="en-US" b="1">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1</a:t>
            </a:fld>
            <a:endParaRPr lang="en-US"/>
          </a:p>
        </p:txBody>
      </p:sp>
    </p:spTree>
    <p:extLst>
      <p:ext uri="{BB962C8B-B14F-4D97-AF65-F5344CB8AC3E}">
        <p14:creationId xmlns:p14="http://schemas.microsoft.com/office/powerpoint/2010/main" val="24462419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a:latin typeface="Arial" panose="020B0604020202020204" pitchFamily="34" charset="0"/>
                <a:cs typeface="Arial" panose="020B0604020202020204" pitchFamily="34" charset="0"/>
              </a:rPr>
              <a:t>In addition to your participation in this course, it is recommended that all TDA complete:  </a:t>
            </a:r>
          </a:p>
          <a:p>
            <a:pPr marL="171450" indent="-171450">
              <a:spcAft>
                <a:spcPts val="700"/>
              </a:spcAft>
              <a:buFont typeface="Arial,Sans-Serif"/>
              <a:buChar char="•"/>
            </a:pPr>
            <a:r>
              <a:rPr lang="en-US">
                <a:latin typeface="Arial" panose="020B0604020202020204" pitchFamily="34" charset="0"/>
                <a:cs typeface="Arial" panose="020B0604020202020204" pitchFamily="34" charset="0"/>
              </a:rPr>
              <a:t>Induction training </a:t>
            </a:r>
          </a:p>
          <a:p>
            <a:pPr marL="171450" indent="-171450">
              <a:spcAft>
                <a:spcPts val="700"/>
              </a:spcAft>
              <a:buFont typeface="Arial,Sans-Serif"/>
              <a:buChar char="•"/>
            </a:pPr>
            <a:r>
              <a:rPr lang="en-US">
                <a:latin typeface="Arial" panose="020B0604020202020204" pitchFamily="34" charset="0"/>
                <a:cs typeface="Arial" panose="020B0604020202020204" pitchFamily="34" charset="0"/>
              </a:rPr>
              <a:t>National certification course </a:t>
            </a:r>
          </a:p>
          <a:p>
            <a:pPr marL="171450" indent="-171450">
              <a:spcAft>
                <a:spcPts val="700"/>
              </a:spcAft>
              <a:buFont typeface="Arial,Sans-Serif"/>
              <a:buChar char="•"/>
            </a:pPr>
            <a:r>
              <a:rPr lang="en-US">
                <a:latin typeface="Arial" panose="020B0604020202020204" pitchFamily="34" charset="0"/>
                <a:cs typeface="Arial" panose="020B0604020202020204" pitchFamily="34" charset="0"/>
              </a:rPr>
              <a:t>Observe more experienced TDA</a:t>
            </a:r>
          </a:p>
          <a:p>
            <a:pPr marL="171450" indent="-171450">
              <a:spcAft>
                <a:spcPts val="700"/>
              </a:spcAft>
              <a:buFont typeface="Arial,Sans-Serif"/>
              <a:buChar char="•"/>
            </a:pPr>
            <a:r>
              <a:rPr lang="en-US">
                <a:latin typeface="Arial" panose="020B0604020202020204" pitchFamily="34" charset="0"/>
                <a:cs typeface="Arial" panose="020B0604020202020204" pitchFamily="34" charset="0"/>
              </a:rPr>
              <a:t>Be observed by more experience TDA </a:t>
            </a:r>
          </a:p>
          <a:p>
            <a:pPr marL="171450" indent="-171450">
              <a:spcAft>
                <a:spcPts val="700"/>
              </a:spcAft>
              <a:buFont typeface="Arial,Sans-Serif"/>
              <a:buChar char="•"/>
            </a:pPr>
            <a:r>
              <a:rPr lang="en-US">
                <a:latin typeface="Arial" panose="020B0604020202020204" pitchFamily="34" charset="0"/>
                <a:cs typeface="Arial" panose="020B0604020202020204" pitchFamily="34" charset="0"/>
              </a:rPr>
              <a:t>Continuing professional development (CPD)</a:t>
            </a:r>
          </a:p>
          <a:p>
            <a:pPr marL="171450" indent="-171450">
              <a:spcAft>
                <a:spcPts val="700"/>
              </a:spcAft>
              <a:buFont typeface="Arial,Sans-Serif"/>
              <a:buChar char="•"/>
            </a:pPr>
            <a:r>
              <a:rPr lang="en-US">
                <a:latin typeface="Arial" panose="020B0604020202020204" pitchFamily="34" charset="0"/>
                <a:cs typeface="Arial" panose="020B0604020202020204" pitchFamily="34" charset="0"/>
              </a:rPr>
              <a:t>Team-based case reviews </a:t>
            </a:r>
          </a:p>
          <a:p>
            <a:endParaRPr lang="en-US">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Core competencies for TDAs have been published and it is worth ensuring you feel comfortable with these.</a:t>
            </a:r>
          </a:p>
          <a:p>
            <a:endParaRPr lang="en-US">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2</a:t>
            </a:fld>
            <a:endParaRPr lang="en-US"/>
          </a:p>
        </p:txBody>
      </p:sp>
    </p:spTree>
    <p:extLst>
      <p:ext uri="{BB962C8B-B14F-4D97-AF65-F5344CB8AC3E}">
        <p14:creationId xmlns:p14="http://schemas.microsoft.com/office/powerpoint/2010/main" val="14466897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0" fontAlgn="base" latinLnBrk="0" hangingPunct="0">
              <a:lnSpc>
                <a:spcPct val="100000"/>
              </a:lnSpc>
              <a:spcBef>
                <a:spcPct val="30000"/>
              </a:spcBef>
              <a:spcAft>
                <a:spcPct val="0"/>
              </a:spcAft>
              <a:buClrTx/>
              <a:buSzTx/>
              <a:buFontTx/>
              <a:buNone/>
              <a:tabLst/>
              <a:defRPr/>
            </a:pPr>
            <a:r>
              <a:rPr lang="en-US">
                <a:latin typeface="Arial" panose="020B0604020202020204" pitchFamily="34" charset="0"/>
                <a:cs typeface="Arial" panose="020B0604020202020204" pitchFamily="34" charset="0"/>
              </a:rPr>
              <a:t>A trust wide approach is needed in which leadership, staff, and the tobacco dependence team are all trained, using a common approach to treatment, and each doing their part to ensure supporting patient with a smokefree admission is a priority. </a:t>
            </a:r>
          </a:p>
          <a:p>
            <a:endParaRPr lang="en-US"/>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3</a:t>
            </a:fld>
            <a:endParaRPr lang="en-US"/>
          </a:p>
        </p:txBody>
      </p:sp>
    </p:spTree>
    <p:extLst>
      <p:ext uri="{BB962C8B-B14F-4D97-AF65-F5344CB8AC3E}">
        <p14:creationId xmlns:p14="http://schemas.microsoft.com/office/powerpoint/2010/main" val="221944388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r>
              <a:rPr lang="en-US">
                <a:latin typeface="Arial" panose="020B0604020202020204" pitchFamily="34" charset="0"/>
                <a:cs typeface="Arial" panose="020B0604020202020204" pitchFamily="34" charset="0"/>
              </a:rPr>
              <a:t>Many of us involved as TDA will be education and training frontline staff either via in-services on the wards or more informally in your interactions with team members. </a:t>
            </a:r>
          </a:p>
          <a:p>
            <a:endParaRPr lang="en-US">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There is a new eLearning for frontline staff and a training module on the admission bundle, tobacco dependence treatment that can be used if you are delivering training. </a:t>
            </a:r>
          </a:p>
          <a:p>
            <a:endParaRPr lang="en-US">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Likewise the standard treatment </a:t>
            </a:r>
            <a:r>
              <a:rPr lang="en-US" err="1">
                <a:latin typeface="Arial" panose="020B0604020202020204" pitchFamily="34" charset="0"/>
                <a:cs typeface="Arial" panose="020B0604020202020204" pitchFamily="34" charset="0"/>
              </a:rPr>
              <a:t>programme</a:t>
            </a:r>
            <a:r>
              <a:rPr lang="en-US">
                <a:latin typeface="Arial" panose="020B0604020202020204" pitchFamily="34" charset="0"/>
                <a:cs typeface="Arial" panose="020B0604020202020204" pitchFamily="34" charset="0"/>
              </a:rPr>
              <a:t> has a short section that provides members of the admission team information about the five elements of the admission care bundle. </a:t>
            </a:r>
          </a:p>
          <a:p>
            <a:endParaRPr lang="en-US">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We know from the experience to date that it is important that training tools such as eLearning which can help get the message, be complemented with other forms of complementary training to ensure staff have the opportunity to build their skills, ask questions, and be prompted about the knowledge we have about best practices for supporting patients with stopping. Often seeing the results on the wards can be particularly powerful for helping busy staff, see the value of intervening with patients who smoke, and ensuring they are receiving high quality support with managing withdrawal and as appropriate stopping or reducing their smoking. </a:t>
            </a: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4</a:t>
            </a:fld>
            <a:endParaRPr lang="en-US"/>
          </a:p>
        </p:txBody>
      </p:sp>
    </p:spTree>
    <p:extLst>
      <p:ext uri="{BB962C8B-B14F-4D97-AF65-F5344CB8AC3E}">
        <p14:creationId xmlns:p14="http://schemas.microsoft.com/office/powerpoint/2010/main" val="15966078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a:latin typeface="Arial"/>
                <a:cs typeface="Arial"/>
              </a:rPr>
              <a:t>As we wrap up, we wanted to share this slide with you, which </a:t>
            </a:r>
            <a:r>
              <a:rPr lang="en-US" sz="1200" err="1">
                <a:latin typeface="Arial"/>
                <a:cs typeface="Arial"/>
              </a:rPr>
              <a:t>summarises</a:t>
            </a:r>
            <a:r>
              <a:rPr lang="en-US" sz="1200">
                <a:latin typeface="Arial"/>
                <a:cs typeface="Arial"/>
              </a:rPr>
              <a:t> how both patients and health care professionals should feel when talking about tobacco use. </a:t>
            </a:r>
            <a:endParaRPr lang="en-US" sz="1200">
              <a:latin typeface="Arial" panose="020B0604020202020204" pitchFamily="34" charset="0"/>
              <a:cs typeface="Arial" panose="020B0604020202020204" pitchFamily="34" charset="0"/>
            </a:endParaRPr>
          </a:p>
          <a:p>
            <a:endParaRPr lang="en-US" sz="1200">
              <a:latin typeface="Arial"/>
              <a:cs typeface="Arial"/>
            </a:endParaRPr>
          </a:p>
          <a:p>
            <a:r>
              <a:rPr lang="en-US" sz="1200">
                <a:latin typeface="Arial"/>
                <a:cs typeface="Arial"/>
              </a:rPr>
              <a:t>What we want really is a shift in the way patients and healthcare professionals feel about the smokefree policy, the support provided and their ability to remain smokefree during their admission and maybe just beyond. </a:t>
            </a:r>
            <a:endParaRPr lang="en-US" sz="1200">
              <a:latin typeface="Arial" panose="020B0604020202020204" pitchFamily="34" charset="0"/>
              <a:cs typeface="Arial" panose="020B0604020202020204" pitchFamily="34" charset="0"/>
            </a:endParaRPr>
          </a:p>
          <a:p>
            <a:endParaRPr lang="en-US" sz="1200">
              <a:latin typeface="Arial" panose="020B0604020202020204" pitchFamily="34" charset="0"/>
              <a:cs typeface="Arial" panose="020B0604020202020204" pitchFamily="34" charset="0"/>
            </a:endParaRPr>
          </a:p>
          <a:p>
            <a:r>
              <a:rPr lang="en-US" sz="1200">
                <a:latin typeface="Arial"/>
                <a:cs typeface="Arial"/>
              </a:rPr>
              <a:t>We want our patients to feel [read list]</a:t>
            </a:r>
          </a:p>
          <a:p>
            <a:endParaRPr lang="en-US" sz="1200">
              <a:latin typeface="Arial" panose="020B0604020202020204" pitchFamily="34" charset="0"/>
              <a:cs typeface="Arial" panose="020B0604020202020204" pitchFamily="34" charset="0"/>
            </a:endParaRPr>
          </a:p>
          <a:p>
            <a:r>
              <a:rPr lang="en-US" sz="1200">
                <a:latin typeface="Arial"/>
                <a:cs typeface="Arial"/>
              </a:rPr>
              <a:t>And we want health care professionals to feel confident in their ability to address patient’s tobacco use, informed, supported in this work, believe in their patient’s ability to stop. Have the time, and believe it’s a priority and standard of care to treat tobacco and support patient’s with a smokefree admission</a:t>
            </a: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5</a:t>
            </a:fld>
            <a:endParaRPr lang="en-US"/>
          </a:p>
        </p:txBody>
      </p:sp>
    </p:spTree>
    <p:extLst>
      <p:ext uri="{BB962C8B-B14F-4D97-AF65-F5344CB8AC3E}">
        <p14:creationId xmlns:p14="http://schemas.microsoft.com/office/powerpoint/2010/main" val="305325494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a:latin typeface="Arial" panose="020B0604020202020204" pitchFamily="34" charset="0"/>
                <a:cs typeface="Arial" panose="020B0604020202020204" pitchFamily="34" charset="0"/>
              </a:rPr>
              <a:t>Course wrap-up and evaluation</a:t>
            </a:r>
          </a:p>
          <a:p>
            <a:endParaRPr lang="en-US" b="1">
              <a:latin typeface="Arial" panose="020B0604020202020204" pitchFamily="34" charset="0"/>
              <a:cs typeface="Arial" panose="020B0604020202020204" pitchFamily="34" charset="0"/>
            </a:endParaRPr>
          </a:p>
          <a:p>
            <a:r>
              <a:rPr lang="en-US">
                <a:latin typeface="Arial" panose="020B0604020202020204" pitchFamily="34" charset="0"/>
                <a:cs typeface="Arial" panose="020B0604020202020204" pitchFamily="34" charset="0"/>
              </a:rPr>
              <a:t>[Ensure this time is used to complete post-course evaluation and post-course assessment of confidence]</a:t>
            </a:r>
          </a:p>
          <a:p>
            <a:endParaRPr lang="en-US" b="1">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6</a:t>
            </a:fld>
            <a:endParaRPr lang="en-US"/>
          </a:p>
        </p:txBody>
      </p:sp>
    </p:spTree>
    <p:extLst>
      <p:ext uri="{BB962C8B-B14F-4D97-AF65-F5344CB8AC3E}">
        <p14:creationId xmlns:p14="http://schemas.microsoft.com/office/powerpoint/2010/main" val="874603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a:defRPr/>
            </a:pPr>
            <a:fld id="{242A2382-4541-B845-B6D5-E8B5A330E247}" type="slidenum">
              <a:rPr lang="en-US" smtClean="0"/>
              <a:pPr>
                <a:defRPr/>
              </a:pPr>
              <a:t>7</a:t>
            </a:fld>
            <a:endParaRPr lang="en-US"/>
          </a:p>
        </p:txBody>
      </p:sp>
    </p:spTree>
    <p:extLst>
      <p:ext uri="{BB962C8B-B14F-4D97-AF65-F5344CB8AC3E}">
        <p14:creationId xmlns:p14="http://schemas.microsoft.com/office/powerpoint/2010/main" val="163705960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3.xml"/><Relationship Id="rId4" Type="http://schemas.openxmlformats.org/officeDocument/2006/relationships/image" Target="../media/image1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Main title + logo">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0ED2A448-2BE6-2D8B-C70E-4866EF89F491}"/>
              </a:ext>
            </a:extLst>
          </p:cNvPr>
          <p:cNvSpPr/>
          <p:nvPr userDrawn="1"/>
        </p:nvSpPr>
        <p:spPr bwMode="auto">
          <a:xfrm>
            <a:off x="0" y="5340653"/>
            <a:ext cx="9144000" cy="1512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2" name="Rectangle 1">
            <a:extLst>
              <a:ext uri="{FF2B5EF4-FFF2-40B4-BE49-F238E27FC236}">
                <a16:creationId xmlns:a16="http://schemas.microsoft.com/office/drawing/2014/main" id="{229D63E2-8305-0DBA-40A2-290A31382CC6}"/>
              </a:ext>
            </a:extLst>
          </p:cNvPr>
          <p:cNvSpPr/>
          <p:nvPr userDrawn="1"/>
        </p:nvSpPr>
        <p:spPr bwMode="auto">
          <a:xfrm>
            <a:off x="0" y="1"/>
            <a:ext cx="9144000" cy="5400000"/>
          </a:xfrm>
          <a:prstGeom prst="rect">
            <a:avLst/>
          </a:prstGeom>
          <a:solidFill>
            <a:schemeClr val="accent1"/>
          </a:solidFill>
          <a:ln w="9525">
            <a:noFill/>
            <a:miter lim="800000"/>
            <a:headEnd/>
            <a:tailEnd/>
          </a:ln>
          <a:effectLst>
            <a:outerShdw blurRad="317500" dist="76200" dir="5400000" algn="ctr" rotWithShape="0">
              <a:srgbClr val="000000">
                <a:alpha val="25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6" name="Picture 5">
            <a:extLst>
              <a:ext uri="{FF2B5EF4-FFF2-40B4-BE49-F238E27FC236}">
                <a16:creationId xmlns:a16="http://schemas.microsoft.com/office/drawing/2014/main" id="{F65C6D71-4CDA-1609-1D25-CA6E7A6B2825}"/>
              </a:ext>
            </a:extLst>
          </p:cNvPr>
          <p:cNvPicPr>
            <a:picLocks noChangeAspect="1"/>
          </p:cNvPicPr>
          <p:nvPr userDrawn="1"/>
        </p:nvPicPr>
        <p:blipFill>
          <a:blip r:embed="rId2"/>
          <a:srcRect/>
          <a:stretch/>
        </p:blipFill>
        <p:spPr>
          <a:xfrm>
            <a:off x="0" y="0"/>
            <a:ext cx="9144000" cy="5400000"/>
          </a:xfrm>
          <a:prstGeom prst="rect">
            <a:avLst/>
          </a:prstGeom>
          <a:effectLst/>
        </p:spPr>
      </p:pic>
      <p:sp>
        <p:nvSpPr>
          <p:cNvPr id="3" name="Subtitle 2"/>
          <p:cNvSpPr>
            <a:spLocks noGrp="1"/>
          </p:cNvSpPr>
          <p:nvPr>
            <p:ph type="subTitle" idx="1"/>
          </p:nvPr>
        </p:nvSpPr>
        <p:spPr>
          <a:xfrm>
            <a:off x="971550" y="818745"/>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3980827"/>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4349995"/>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3611659"/>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pic>
        <p:nvPicPr>
          <p:cNvPr id="4" name="Picture 3">
            <a:extLst>
              <a:ext uri="{FF2B5EF4-FFF2-40B4-BE49-F238E27FC236}">
                <a16:creationId xmlns:a16="http://schemas.microsoft.com/office/drawing/2014/main" id="{52EA54C4-4DA0-CB44-B942-08E2F0B9293D}"/>
              </a:ext>
            </a:extLst>
          </p:cNvPr>
          <p:cNvPicPr>
            <a:picLocks noChangeAspect="1"/>
          </p:cNvPicPr>
          <p:nvPr userDrawn="1"/>
        </p:nvPicPr>
        <p:blipFill>
          <a:blip r:embed="rId3"/>
          <a:srcRect/>
          <a:stretch/>
        </p:blipFill>
        <p:spPr>
          <a:xfrm>
            <a:off x="923924" y="5804440"/>
            <a:ext cx="1411761" cy="615261"/>
          </a:xfrm>
          <a:prstGeom prst="rect">
            <a:avLst/>
          </a:prstGeom>
        </p:spPr>
      </p:pic>
      <p:pic>
        <p:nvPicPr>
          <p:cNvPr id="5" name="Picture 4">
            <a:extLst>
              <a:ext uri="{FF2B5EF4-FFF2-40B4-BE49-F238E27FC236}">
                <a16:creationId xmlns:a16="http://schemas.microsoft.com/office/drawing/2014/main" id="{F0E8B671-5659-3982-1D72-58006092B0B1}"/>
              </a:ext>
            </a:extLst>
          </p:cNvPr>
          <p:cNvPicPr>
            <a:picLocks noChangeAspect="1"/>
          </p:cNvPicPr>
          <p:nvPr userDrawn="1"/>
        </p:nvPicPr>
        <p:blipFill>
          <a:blip r:embed="rId4"/>
          <a:srcRect/>
          <a:stretch/>
        </p:blipFill>
        <p:spPr>
          <a:xfrm>
            <a:off x="7008173" y="5836286"/>
            <a:ext cx="1211903" cy="558364"/>
          </a:xfrm>
          <a:prstGeom prst="rect">
            <a:avLst/>
          </a:prstGeom>
        </p:spPr>
      </p:pic>
    </p:spTree>
    <p:extLst>
      <p:ext uri="{BB962C8B-B14F-4D97-AF65-F5344CB8AC3E}">
        <p14:creationId xmlns:p14="http://schemas.microsoft.com/office/powerpoint/2010/main" val="18968255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NCSCT + NCSCT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30"/>
            <a:chOff x="1542807" y="2936603"/>
            <a:chExt cx="6058386" cy="1215330"/>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4"/>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tretch>
              <a:fillRect/>
            </a:stretch>
          </p:blipFill>
          <p:spPr>
            <a:xfrm>
              <a:off x="1542807" y="2990578"/>
              <a:ext cx="2664814" cy="1161355"/>
            </a:xfrm>
            <a:prstGeom prst="rect">
              <a:avLst/>
            </a:prstGeom>
          </p:spPr>
        </p:pic>
      </p:grpSp>
    </p:spTree>
    <p:extLst>
      <p:ext uri="{BB962C8B-B14F-4D97-AF65-F5344CB8AC3E}">
        <p14:creationId xmlns:p14="http://schemas.microsoft.com/office/powerpoint/2010/main" val="223485040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NCSCT + NCSCT end white">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grpSp>
        <p:nvGrpSpPr>
          <p:cNvPr id="4" name="Group 3">
            <a:extLst>
              <a:ext uri="{FF2B5EF4-FFF2-40B4-BE49-F238E27FC236}">
                <a16:creationId xmlns:a16="http://schemas.microsoft.com/office/drawing/2014/main" id="{6B67B0FA-1C05-0F9C-ED6B-7E115BC9482B}"/>
              </a:ext>
            </a:extLst>
          </p:cNvPr>
          <p:cNvGrpSpPr/>
          <p:nvPr userDrawn="1"/>
        </p:nvGrpSpPr>
        <p:grpSpPr>
          <a:xfrm>
            <a:off x="1542807" y="2936603"/>
            <a:ext cx="6058386" cy="1215329"/>
            <a:chOff x="1542807" y="2936603"/>
            <a:chExt cx="6058386" cy="1215329"/>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rcRect/>
            <a:stretch/>
          </p:blipFill>
          <p:spPr>
            <a:xfrm>
              <a:off x="5860676" y="2936603"/>
              <a:ext cx="1740517" cy="801913"/>
            </a:xfrm>
            <a:prstGeom prst="rect">
              <a:avLst/>
            </a:prstGeom>
          </p:spPr>
        </p:pic>
        <p:pic>
          <p:nvPicPr>
            <p:cNvPr id="5" name="Picture 4">
              <a:extLst>
                <a:ext uri="{FF2B5EF4-FFF2-40B4-BE49-F238E27FC236}">
                  <a16:creationId xmlns:a16="http://schemas.microsoft.com/office/drawing/2014/main" id="{2E8F9232-4F04-FACE-A1B2-BA0F1D4E6907}"/>
                </a:ext>
              </a:extLst>
            </p:cNvPr>
            <p:cNvPicPr>
              <a:picLocks noChangeAspect="1"/>
            </p:cNvPicPr>
            <p:nvPr userDrawn="1"/>
          </p:nvPicPr>
          <p:blipFill>
            <a:blip r:embed="rId3"/>
            <a:srcRect/>
            <a:stretch/>
          </p:blipFill>
          <p:spPr>
            <a:xfrm>
              <a:off x="1542807" y="2990578"/>
              <a:ext cx="2664814" cy="1161354"/>
            </a:xfrm>
            <a:prstGeom prst="rect">
              <a:avLst/>
            </a:prstGeom>
          </p:spPr>
        </p:pic>
      </p:grpSp>
    </p:spTree>
    <p:extLst>
      <p:ext uri="{BB962C8B-B14F-4D97-AF65-F5344CB8AC3E}">
        <p14:creationId xmlns:p14="http://schemas.microsoft.com/office/powerpoint/2010/main" val="2425551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ank dark smoke fade in">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pic>
        <p:nvPicPr>
          <p:cNvPr id="4" name="Picture 3">
            <a:extLst>
              <a:ext uri="{FF2B5EF4-FFF2-40B4-BE49-F238E27FC236}">
                <a16:creationId xmlns:a16="http://schemas.microsoft.com/office/drawing/2014/main" id="{339F14AF-FF68-3A3C-0326-D37D91A63CA8}"/>
              </a:ext>
            </a:extLst>
          </p:cNvPr>
          <p:cNvPicPr>
            <a:picLocks noChangeAspect="1"/>
          </p:cNvPicPr>
          <p:nvPr userDrawn="1"/>
        </p:nvPicPr>
        <p:blipFill>
          <a:blip r:embed="rId3"/>
          <a:srcRect/>
          <a:stretch/>
        </p:blipFill>
        <p:spPr>
          <a:xfrm>
            <a:off x="0" y="0"/>
            <a:ext cx="9144000" cy="6858000"/>
          </a:xfrm>
          <a:prstGeom prst="rect">
            <a:avLst/>
          </a:prstGeom>
        </p:spPr>
      </p:pic>
    </p:spTree>
    <p:extLst>
      <p:ext uri="{BB962C8B-B14F-4D97-AF65-F5344CB8AC3E}">
        <p14:creationId xmlns:p14="http://schemas.microsoft.com/office/powerpoint/2010/main" val="330877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NHS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rgbClr val="005EB8"/>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grpSp>
        <p:nvGrpSpPr>
          <p:cNvPr id="13" name="Group 12">
            <a:extLst>
              <a:ext uri="{FF2B5EF4-FFF2-40B4-BE49-F238E27FC236}">
                <a16:creationId xmlns:a16="http://schemas.microsoft.com/office/drawing/2014/main" id="{B09B9844-7748-7647-2554-87D55F04CF58}"/>
              </a:ext>
            </a:extLst>
          </p:cNvPr>
          <p:cNvGrpSpPr/>
          <p:nvPr userDrawn="1"/>
        </p:nvGrpSpPr>
        <p:grpSpPr>
          <a:xfrm>
            <a:off x="1899002" y="2904674"/>
            <a:ext cx="5539281" cy="801914"/>
            <a:chOff x="1853603" y="3028043"/>
            <a:chExt cx="5539281" cy="801914"/>
          </a:xfrm>
        </p:grpSpPr>
        <p:pic>
          <p:nvPicPr>
            <p:cNvPr id="9" name="Picture 8">
              <a:extLst>
                <a:ext uri="{FF2B5EF4-FFF2-40B4-BE49-F238E27FC236}">
                  <a16:creationId xmlns:a16="http://schemas.microsoft.com/office/drawing/2014/main" id="{D54B14C4-61E0-B29A-84B8-972B696E1B62}"/>
                </a:ext>
              </a:extLst>
            </p:cNvPr>
            <p:cNvPicPr>
              <a:picLocks noChangeAspect="1"/>
            </p:cNvPicPr>
            <p:nvPr userDrawn="1"/>
          </p:nvPicPr>
          <p:blipFill>
            <a:blip r:embed="rId2"/>
            <a:stretch>
              <a:fillRect/>
            </a:stretch>
          </p:blipFill>
          <p:spPr>
            <a:xfrm>
              <a:off x="1853603" y="3028043"/>
              <a:ext cx="1740518" cy="801914"/>
            </a:xfrm>
            <a:prstGeom prst="rect">
              <a:avLst/>
            </a:prstGeom>
          </p:spPr>
        </p:pic>
        <p:pic>
          <p:nvPicPr>
            <p:cNvPr id="11" name="Picture 10">
              <a:extLst>
                <a:ext uri="{FF2B5EF4-FFF2-40B4-BE49-F238E27FC236}">
                  <a16:creationId xmlns:a16="http://schemas.microsoft.com/office/drawing/2014/main" id="{87F065BB-FFBF-E954-8424-005EB4EDBD83}"/>
                </a:ext>
              </a:extLst>
            </p:cNvPr>
            <p:cNvPicPr>
              <a:picLocks noChangeAspect="1"/>
            </p:cNvPicPr>
            <p:nvPr userDrawn="1"/>
          </p:nvPicPr>
          <p:blipFill>
            <a:blip r:embed="rId3"/>
            <a:stretch>
              <a:fillRect/>
            </a:stretch>
          </p:blipFill>
          <p:spPr>
            <a:xfrm>
              <a:off x="4722875" y="3028043"/>
              <a:ext cx="2670009" cy="801914"/>
            </a:xfrm>
            <a:prstGeom prst="rect">
              <a:avLst/>
            </a:prstGeom>
          </p:spPr>
        </p:pic>
      </p:grpSp>
    </p:spTree>
    <p:extLst>
      <p:ext uri="{BB962C8B-B14F-4D97-AF65-F5344CB8AC3E}">
        <p14:creationId xmlns:p14="http://schemas.microsoft.com/office/powerpoint/2010/main" val="307383375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GB"/>
              <a:t>Click to edit Master title style</a:t>
            </a:r>
            <a:endParaRPr lang="en-US"/>
          </a:p>
        </p:txBody>
      </p:sp>
      <p:sp>
        <p:nvSpPr>
          <p:cNvPr id="3" name="Text Placeholder 2"/>
          <p:cNvSpPr>
            <a:spLocks noGrp="1"/>
          </p:cNvSpPr>
          <p:nvPr>
            <p:ph type="body" idx="1"/>
          </p:nvPr>
        </p:nvSpPr>
        <p:spPr>
          <a:xfrm>
            <a:off x="571500" y="1747520"/>
            <a:ext cx="3771900" cy="639762"/>
          </a:xfr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4" name="Content Placeholder 3"/>
          <p:cNvSpPr>
            <a:spLocks noGrp="1"/>
          </p:cNvSpPr>
          <p:nvPr>
            <p:ph sz="half" idx="2"/>
          </p:nvPr>
        </p:nvSpPr>
        <p:spPr>
          <a:xfrm>
            <a:off x="571500" y="2438400"/>
            <a:ext cx="3771900" cy="35814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600"/>
            </a:lvl7pPr>
            <a:lvl8pPr>
              <a:defRPr sz="1600"/>
            </a:lvl8pPr>
            <a:lvl9pPr>
              <a:defRPr sz="16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5" name="Text Placeholder 4"/>
          <p:cNvSpPr>
            <a:spLocks noGrp="1"/>
          </p:cNvSpPr>
          <p:nvPr>
            <p:ph type="body" sz="quarter" idx="3"/>
          </p:nvPr>
        </p:nvSpPr>
        <p:spPr>
          <a:xfrm>
            <a:off x="4797425" y="1747520"/>
            <a:ext cx="3736975" cy="639762"/>
          </a:xfrm>
        </p:spPr>
        <p:txBody>
          <a:bodyPr anchor="ct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GB"/>
              <a:t>Click to edit Master text styles</a:t>
            </a:r>
          </a:p>
        </p:txBody>
      </p:sp>
      <p:sp>
        <p:nvSpPr>
          <p:cNvPr id="6" name="Content Placeholder 5"/>
          <p:cNvSpPr>
            <a:spLocks noGrp="1"/>
          </p:cNvSpPr>
          <p:nvPr>
            <p:ph sz="quarter" idx="4"/>
          </p:nvPr>
        </p:nvSpPr>
        <p:spPr>
          <a:xfrm>
            <a:off x="4797425" y="2438399"/>
            <a:ext cx="3736975" cy="35814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600"/>
            </a:lvl7pPr>
            <a:lvl8pPr>
              <a:defRPr sz="1600"/>
            </a:lvl8pPr>
            <a:lvl9pPr>
              <a:defRPr sz="16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7" name="Footer Placeholder 4">
            <a:extLst>
              <a:ext uri="{FF2B5EF4-FFF2-40B4-BE49-F238E27FC236}">
                <a16:creationId xmlns:a16="http://schemas.microsoft.com/office/drawing/2014/main" id="{0EF82C5A-EC1E-B3F4-8C33-726F084732EA}"/>
              </a:ext>
            </a:extLst>
          </p:cNvPr>
          <p:cNvSpPr>
            <a:spLocks noGrp="1"/>
          </p:cNvSpPr>
          <p:nvPr>
            <p:ph type="ftr" sz="quarter" idx="10"/>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a:t>National Inpatient Tobacco Dependence Treatment Training</a:t>
            </a:r>
          </a:p>
        </p:txBody>
      </p:sp>
    </p:spTree>
    <p:extLst>
      <p:ext uri="{BB962C8B-B14F-4D97-AF65-F5344CB8AC3E}">
        <p14:creationId xmlns:p14="http://schemas.microsoft.com/office/powerpoint/2010/main" val="35899867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_blank dark smoke fade">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B5336C75-3CE7-1F88-30B8-FB8A67917D43}"/>
              </a:ext>
            </a:extLst>
          </p:cNvPr>
          <p:cNvSpPr/>
          <p:nvPr userDrawn="1"/>
        </p:nvSpPr>
        <p:spPr bwMode="auto">
          <a:xfrm>
            <a:off x="0" y="0"/>
            <a:ext cx="9144000" cy="6858000"/>
          </a:xfrm>
          <a:prstGeom prst="rect">
            <a:avLst/>
          </a:prstGeom>
          <a:solidFill>
            <a:srgbClr val="012E57"/>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2" name="Picture 1">
            <a:extLst>
              <a:ext uri="{FF2B5EF4-FFF2-40B4-BE49-F238E27FC236}">
                <a16:creationId xmlns:a16="http://schemas.microsoft.com/office/drawing/2014/main" id="{918F4EAF-8D5D-85DA-EAC1-E4668A92C62A}"/>
              </a:ext>
            </a:extLst>
          </p:cNvPr>
          <p:cNvPicPr>
            <a:picLocks noChangeAspect="1"/>
          </p:cNvPicPr>
          <p:nvPr userDrawn="1"/>
        </p:nvPicPr>
        <p:blipFill>
          <a:blip r:embed="rId2"/>
          <a:stretch>
            <a:fillRect/>
          </a:stretch>
        </p:blipFill>
        <p:spPr>
          <a:xfrm>
            <a:off x="0" y="0"/>
            <a:ext cx="9144000" cy="6858000"/>
          </a:xfrm>
          <a:prstGeom prst="rect">
            <a:avLst/>
          </a:prstGeom>
        </p:spPr>
      </p:pic>
    </p:spTree>
    <p:extLst>
      <p:ext uri="{BB962C8B-B14F-4D97-AF65-F5344CB8AC3E}">
        <p14:creationId xmlns:p14="http://schemas.microsoft.com/office/powerpoint/2010/main" val="2413070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NCSCT + NHSE en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56479C98-12C9-EBC6-2BD2-71ED51D3349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pic>
        <p:nvPicPr>
          <p:cNvPr id="6" name="Picture 5">
            <a:extLst>
              <a:ext uri="{FF2B5EF4-FFF2-40B4-BE49-F238E27FC236}">
                <a16:creationId xmlns:a16="http://schemas.microsoft.com/office/drawing/2014/main" id="{6E443056-19F4-F436-8471-25850C4EAF0E}"/>
              </a:ext>
            </a:extLst>
          </p:cNvPr>
          <p:cNvPicPr>
            <a:picLocks noChangeAspect="1"/>
          </p:cNvPicPr>
          <p:nvPr userDrawn="1"/>
        </p:nvPicPr>
        <p:blipFill>
          <a:blip r:embed="rId2"/>
          <a:srcRect/>
          <a:stretch/>
        </p:blipFill>
        <p:spPr>
          <a:xfrm>
            <a:off x="5698944" y="2729376"/>
            <a:ext cx="2008158" cy="1510562"/>
          </a:xfrm>
          <a:prstGeom prst="rect">
            <a:avLst/>
          </a:prstGeom>
        </p:spPr>
      </p:pic>
      <p:pic>
        <p:nvPicPr>
          <p:cNvPr id="7" name="Picture 6">
            <a:extLst>
              <a:ext uri="{FF2B5EF4-FFF2-40B4-BE49-F238E27FC236}">
                <a16:creationId xmlns:a16="http://schemas.microsoft.com/office/drawing/2014/main" id="{09DAAAA2-1272-83DA-9C87-9C8764379B9D}"/>
              </a:ext>
            </a:extLst>
          </p:cNvPr>
          <p:cNvPicPr>
            <a:picLocks noChangeAspect="1"/>
          </p:cNvPicPr>
          <p:nvPr userDrawn="1"/>
        </p:nvPicPr>
        <p:blipFill>
          <a:blip r:embed="rId3"/>
          <a:srcRect/>
          <a:stretch/>
        </p:blipFill>
        <p:spPr>
          <a:xfrm>
            <a:off x="1369444" y="2862864"/>
            <a:ext cx="2664814" cy="1161354"/>
          </a:xfrm>
          <a:prstGeom prst="rect">
            <a:avLst/>
          </a:prstGeom>
        </p:spPr>
      </p:pic>
    </p:spTree>
    <p:extLst>
      <p:ext uri="{BB962C8B-B14F-4D97-AF65-F5344CB8AC3E}">
        <p14:creationId xmlns:p14="http://schemas.microsoft.com/office/powerpoint/2010/main" val="256355192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NCSCT + NHSE title">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CE5D580A-4E70-625F-8F36-16540D768B27}"/>
              </a:ext>
            </a:extLst>
          </p:cNvPr>
          <p:cNvSpPr/>
          <p:nvPr userDrawn="1"/>
        </p:nvSpPr>
        <p:spPr bwMode="auto">
          <a:xfrm>
            <a:off x="0" y="0"/>
            <a:ext cx="9144000" cy="6858000"/>
          </a:xfrm>
          <a:prstGeom prst="rect">
            <a:avLst/>
          </a:prstGeom>
          <a:solidFill>
            <a:schemeClr val="bg2"/>
          </a:solidFill>
          <a:ln w="9525">
            <a:noFill/>
            <a:miter lim="800000"/>
            <a:headEnd/>
            <a:tailEnd/>
          </a:ln>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pic>
        <p:nvPicPr>
          <p:cNvPr id="12" name="Picture 11">
            <a:extLst>
              <a:ext uri="{FF2B5EF4-FFF2-40B4-BE49-F238E27FC236}">
                <a16:creationId xmlns:a16="http://schemas.microsoft.com/office/drawing/2014/main" id="{D1C4D80A-E147-6159-C734-5814B586BD68}"/>
              </a:ext>
            </a:extLst>
          </p:cNvPr>
          <p:cNvPicPr>
            <a:picLocks noChangeAspect="1"/>
          </p:cNvPicPr>
          <p:nvPr userDrawn="1"/>
        </p:nvPicPr>
        <p:blipFill>
          <a:blip r:embed="rId2"/>
          <a:srcRect/>
          <a:stretch/>
        </p:blipFill>
        <p:spPr>
          <a:xfrm>
            <a:off x="0" y="1458000"/>
            <a:ext cx="9144000" cy="5400000"/>
          </a:xfrm>
          <a:prstGeom prst="rect">
            <a:avLst/>
          </a:prstGeom>
          <a:effectLst/>
        </p:spPr>
      </p:pic>
      <p:sp>
        <p:nvSpPr>
          <p:cNvPr id="13" name="Rectangle 12">
            <a:extLst>
              <a:ext uri="{FF2B5EF4-FFF2-40B4-BE49-F238E27FC236}">
                <a16:creationId xmlns:a16="http://schemas.microsoft.com/office/drawing/2014/main" id="{CA67E64D-3541-7F39-24B5-D8832BF08004}"/>
              </a:ext>
            </a:extLst>
          </p:cNvPr>
          <p:cNvSpPr/>
          <p:nvPr userDrawn="1"/>
        </p:nvSpPr>
        <p:spPr bwMode="auto">
          <a:xfrm>
            <a:off x="0" y="0"/>
            <a:ext cx="9144000" cy="1512000"/>
          </a:xfrm>
          <a:prstGeom prst="rect">
            <a:avLst/>
          </a:prstGeom>
          <a:solidFill>
            <a:schemeClr val="bg2"/>
          </a:solidFill>
          <a:ln w="9525">
            <a:noFill/>
            <a:miter lim="800000"/>
            <a:headEnd/>
            <a:tailEnd/>
          </a:ln>
          <a:effectLst>
            <a:outerShdw blurRad="317500" dist="76200" dir="5400000" algn="ctr" rotWithShape="0">
              <a:srgbClr val="000000">
                <a:alpha val="39597"/>
              </a:srgbClr>
            </a:outerShdw>
          </a:effectLst>
        </p:spPr>
        <p:txBody>
          <a:bodyPr rot="0" vert="horz" wrap="square" lIns="360000" tIns="288000" rIns="360000" bIns="432000" rtlCol="0" anchor="ctr" anchorCtr="0" upright="1">
            <a:spAutoFit/>
          </a:bodyPr>
          <a:lstStyle/>
          <a:p>
            <a:pPr marL="0" marR="0" lvl="0" indent="0" algn="ctr" defTabSz="457200" rtl="0" eaLnBrk="1" fontAlgn="base" latinLnBrk="0" hangingPunct="1">
              <a:lnSpc>
                <a:spcPts val="2500"/>
              </a:lnSpc>
              <a:spcBef>
                <a:spcPct val="0"/>
              </a:spcBef>
              <a:spcAft>
                <a:spcPts val="1250"/>
              </a:spcAft>
              <a:buClrTx/>
              <a:buSzTx/>
              <a:buFontTx/>
              <a:buNone/>
              <a:tabLst/>
              <a:defRPr/>
            </a:pPr>
            <a:endParaRPr kumimoji="0" lang="en-US" sz="2100" b="0" i="1" u="none" strike="noStrike" kern="1200" cap="none" spc="0" normalizeH="0" baseline="0" noProof="0" dirty="0">
              <a:ln>
                <a:noFill/>
              </a:ln>
              <a:solidFill>
                <a:srgbClr val="DD0000"/>
              </a:solidFill>
              <a:effectLst/>
              <a:uLnTx/>
              <a:uFillTx/>
              <a:latin typeface="Calibri"/>
              <a:ea typeface="Calibri"/>
              <a:cs typeface="Times New Roman"/>
            </a:endParaRPr>
          </a:p>
        </p:txBody>
      </p:sp>
      <p:pic>
        <p:nvPicPr>
          <p:cNvPr id="14" name="Picture 13">
            <a:extLst>
              <a:ext uri="{FF2B5EF4-FFF2-40B4-BE49-F238E27FC236}">
                <a16:creationId xmlns:a16="http://schemas.microsoft.com/office/drawing/2014/main" id="{205B58A3-8723-623A-1E91-38A0CF6B2174}"/>
              </a:ext>
            </a:extLst>
          </p:cNvPr>
          <p:cNvPicPr>
            <a:picLocks noChangeAspect="1"/>
          </p:cNvPicPr>
          <p:nvPr userDrawn="1"/>
        </p:nvPicPr>
        <p:blipFill>
          <a:blip r:embed="rId3"/>
          <a:srcRect/>
          <a:stretch/>
        </p:blipFill>
        <p:spPr>
          <a:xfrm>
            <a:off x="386038" y="465810"/>
            <a:ext cx="1471653" cy="641363"/>
          </a:xfrm>
          <a:prstGeom prst="rect">
            <a:avLst/>
          </a:prstGeom>
        </p:spPr>
      </p:pic>
      <p:pic>
        <p:nvPicPr>
          <p:cNvPr id="15" name="Picture 14">
            <a:extLst>
              <a:ext uri="{FF2B5EF4-FFF2-40B4-BE49-F238E27FC236}">
                <a16:creationId xmlns:a16="http://schemas.microsoft.com/office/drawing/2014/main" id="{DA9265C1-152C-D61C-318C-550049D39E84}"/>
              </a:ext>
            </a:extLst>
          </p:cNvPr>
          <p:cNvPicPr>
            <a:picLocks noChangeAspect="1"/>
          </p:cNvPicPr>
          <p:nvPr userDrawn="1"/>
        </p:nvPicPr>
        <p:blipFill>
          <a:blip r:embed="rId4"/>
          <a:srcRect/>
          <a:stretch/>
        </p:blipFill>
        <p:spPr>
          <a:xfrm>
            <a:off x="7677150" y="386439"/>
            <a:ext cx="1080812" cy="813001"/>
          </a:xfrm>
          <a:prstGeom prst="rect">
            <a:avLst/>
          </a:prstGeom>
        </p:spPr>
      </p:pic>
      <p:sp>
        <p:nvSpPr>
          <p:cNvPr id="3" name="Subtitle 2"/>
          <p:cNvSpPr>
            <a:spLocks noGrp="1"/>
          </p:cNvSpPr>
          <p:nvPr>
            <p:ph type="subTitle" idx="1"/>
          </p:nvPr>
        </p:nvSpPr>
        <p:spPr>
          <a:xfrm>
            <a:off x="971550" y="2119402"/>
            <a:ext cx="7181850" cy="2302767"/>
          </a:xfrm>
        </p:spPr>
        <p:txBody>
          <a:bodyPr>
            <a:noAutofit/>
          </a:bodyPr>
          <a:lstStyle>
            <a:lvl1pPr marL="0" indent="0" algn="l">
              <a:lnSpc>
                <a:spcPts val="4800"/>
              </a:lnSpc>
              <a:spcBef>
                <a:spcPts val="0"/>
              </a:spcBef>
              <a:spcAft>
                <a:spcPts val="0"/>
              </a:spcAft>
              <a:buNone/>
              <a:defRPr sz="35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
        <p:nvSpPr>
          <p:cNvPr id="7" name="Text Placeholder 8">
            <a:extLst>
              <a:ext uri="{FF2B5EF4-FFF2-40B4-BE49-F238E27FC236}">
                <a16:creationId xmlns:a16="http://schemas.microsoft.com/office/drawing/2014/main" id="{D1F9E7F3-AABB-0241-87AB-30AAECBA3F69}"/>
              </a:ext>
            </a:extLst>
          </p:cNvPr>
          <p:cNvSpPr>
            <a:spLocks noGrp="1"/>
          </p:cNvSpPr>
          <p:nvPr>
            <p:ph type="body" sz="quarter" idx="11"/>
          </p:nvPr>
        </p:nvSpPr>
        <p:spPr>
          <a:xfrm>
            <a:off x="971550" y="5202654"/>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8" name="Text Placeholder 8">
            <a:extLst>
              <a:ext uri="{FF2B5EF4-FFF2-40B4-BE49-F238E27FC236}">
                <a16:creationId xmlns:a16="http://schemas.microsoft.com/office/drawing/2014/main" id="{C68751F8-1D78-5A4E-9D45-B1F88A88994B}"/>
              </a:ext>
            </a:extLst>
          </p:cNvPr>
          <p:cNvSpPr>
            <a:spLocks noGrp="1"/>
          </p:cNvSpPr>
          <p:nvPr>
            <p:ph type="body" sz="quarter" idx="12"/>
          </p:nvPr>
        </p:nvSpPr>
        <p:spPr>
          <a:xfrm>
            <a:off x="971550" y="5571822"/>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
        <p:nvSpPr>
          <p:cNvPr id="10" name="Text Placeholder 8">
            <a:extLst>
              <a:ext uri="{FF2B5EF4-FFF2-40B4-BE49-F238E27FC236}">
                <a16:creationId xmlns:a16="http://schemas.microsoft.com/office/drawing/2014/main" id="{4F296190-872A-034A-97D8-F4D34666EADD}"/>
              </a:ext>
            </a:extLst>
          </p:cNvPr>
          <p:cNvSpPr>
            <a:spLocks noGrp="1"/>
          </p:cNvSpPr>
          <p:nvPr>
            <p:ph type="body" sz="quarter" idx="13"/>
          </p:nvPr>
        </p:nvSpPr>
        <p:spPr>
          <a:xfrm>
            <a:off x="971550" y="4833486"/>
            <a:ext cx="7181849" cy="347599"/>
          </a:xfrm>
        </p:spPr>
        <p:txBody>
          <a:bodyPr/>
          <a:lstStyle>
            <a:lvl1pPr algn="l">
              <a:buNone/>
              <a:defRPr sz="1600">
                <a:solidFill>
                  <a:schemeClr val="accent3"/>
                </a:solidFill>
              </a:defRPr>
            </a:lvl1pPr>
            <a:lvl2pPr algn="l">
              <a:buNone/>
              <a:defRPr/>
            </a:lvl2pPr>
            <a:lvl3pPr algn="l">
              <a:buNone/>
              <a:defRPr/>
            </a:lvl3pPr>
            <a:lvl4pPr algn="l">
              <a:buNone/>
              <a:defRPr/>
            </a:lvl4pPr>
            <a:lvl5pPr algn="l">
              <a:buNone/>
              <a:defRPr/>
            </a:lvl5pPr>
          </a:lstStyle>
          <a:p>
            <a:pPr lvl="0"/>
            <a:r>
              <a:rPr lang="en-GB"/>
              <a:t>Click to edit Master text styles</a:t>
            </a:r>
          </a:p>
        </p:txBody>
      </p:sp>
    </p:spTree>
    <p:extLst>
      <p:ext uri="{BB962C8B-B14F-4D97-AF65-F5344CB8AC3E}">
        <p14:creationId xmlns:p14="http://schemas.microsoft.com/office/powerpoint/2010/main" val="10645044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bullet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6" name="Footer Placeholder 4">
            <a:extLst>
              <a:ext uri="{FF2B5EF4-FFF2-40B4-BE49-F238E27FC236}">
                <a16:creationId xmlns:a16="http://schemas.microsoft.com/office/drawing/2014/main" id="{2F66A359-2EB5-79D1-501D-D4450357F8E7}"/>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a:t>National Tobacco Dependency Treatment Training for Acute and Acute MH</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number lis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baseline="0"/>
            </a:lvl1pPr>
          </a:lstStyle>
          <a:p>
            <a:r>
              <a:rPr lang="en-GB"/>
              <a:t>Click to edit Master title style</a:t>
            </a:r>
            <a:endParaRPr lang="en-US"/>
          </a:p>
        </p:txBody>
      </p:sp>
      <p:sp>
        <p:nvSpPr>
          <p:cNvPr id="10" name="Text Placeholder 8">
            <a:extLst>
              <a:ext uri="{FF2B5EF4-FFF2-40B4-BE49-F238E27FC236}">
                <a16:creationId xmlns:a16="http://schemas.microsoft.com/office/drawing/2014/main" id="{C656846D-9FA0-9042-A669-BD77AC2B01FD}"/>
              </a:ext>
            </a:extLst>
          </p:cNvPr>
          <p:cNvSpPr>
            <a:spLocks noGrp="1"/>
          </p:cNvSpPr>
          <p:nvPr>
            <p:ph type="body" idx="12"/>
          </p:nvPr>
        </p:nvSpPr>
        <p:spPr>
          <a:xfrm>
            <a:off x="571500" y="1752600"/>
            <a:ext cx="7966604" cy="4191000"/>
          </a:xfrm>
        </p:spPr>
        <p:txBody>
          <a:bodyPr/>
          <a:lstStyle>
            <a:lvl1pPr marL="0" indent="0">
              <a:tabLst>
                <a:tab pos="301625" algn="l"/>
              </a:tabLst>
              <a:defRPr/>
            </a:lvl1pPr>
          </a:lstStyle>
          <a:p>
            <a:pPr marL="0" indent="0">
              <a:buNone/>
            </a:pPr>
            <a:endParaRPr lang="en-US"/>
          </a:p>
        </p:txBody>
      </p:sp>
      <p:sp>
        <p:nvSpPr>
          <p:cNvPr id="6" name="Footer Placeholder 4">
            <a:extLst>
              <a:ext uri="{FF2B5EF4-FFF2-40B4-BE49-F238E27FC236}">
                <a16:creationId xmlns:a16="http://schemas.microsoft.com/office/drawing/2014/main" id="{F8C9E131-FD36-23EA-0889-758842A3F37F}"/>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a:t>National Tobacco Dependency Treatment Training for Acute and Acute MH</a:t>
            </a:r>
          </a:p>
        </p:txBody>
      </p:sp>
    </p:spTree>
    <p:extLst>
      <p:ext uri="{BB962C8B-B14F-4D97-AF65-F5344CB8AC3E}">
        <p14:creationId xmlns:p14="http://schemas.microsoft.com/office/powerpoint/2010/main" val="34523062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lumn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a:t>Click to edit Master title style</a:t>
            </a:r>
            <a:endParaRPr lang="en-US"/>
          </a:p>
        </p:txBody>
      </p:sp>
      <p:sp>
        <p:nvSpPr>
          <p:cNvPr id="3" name="Content Placeholder 2"/>
          <p:cNvSpPr>
            <a:spLocks noGrp="1"/>
          </p:cNvSpPr>
          <p:nvPr>
            <p:ph sz="half" idx="1"/>
          </p:nvPr>
        </p:nvSpPr>
        <p:spPr>
          <a:xfrm>
            <a:off x="571500" y="1752601"/>
            <a:ext cx="3771900" cy="4267200"/>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4" name="Content Placeholder 3"/>
          <p:cNvSpPr>
            <a:spLocks noGrp="1"/>
          </p:cNvSpPr>
          <p:nvPr>
            <p:ph sz="half" idx="2"/>
          </p:nvPr>
        </p:nvSpPr>
        <p:spPr>
          <a:xfrm>
            <a:off x="4800600" y="1752600"/>
            <a:ext cx="3733800" cy="4267201"/>
          </a:xfrm>
        </p:spPr>
        <p:txBody>
          <a:bodyPr>
            <a:normAutofit/>
          </a:bodyPr>
          <a:lstStyle>
            <a:lvl1pPr>
              <a:defRPr sz="18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7" name="Footer Placeholder 4">
            <a:extLst>
              <a:ext uri="{FF2B5EF4-FFF2-40B4-BE49-F238E27FC236}">
                <a16:creationId xmlns:a16="http://schemas.microsoft.com/office/drawing/2014/main" id="{25C028FF-DAD1-C1E6-F56C-27E08618806C}"/>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a:t>National Tobacco Dependency Treatment Training for Acute and Acute MH</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lank">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4161FE70-3A0E-6BC9-49AD-BF3E53826940}"/>
              </a:ext>
            </a:extLst>
          </p:cNvPr>
          <p:cNvSpPr/>
          <p:nvPr userDrawn="1"/>
        </p:nvSpPr>
        <p:spPr bwMode="auto">
          <a:xfrm>
            <a:off x="0" y="0"/>
            <a:ext cx="9144000" cy="6858000"/>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Tree>
    <p:extLst>
      <p:ext uri="{BB962C8B-B14F-4D97-AF65-F5344CB8AC3E}">
        <p14:creationId xmlns:p14="http://schemas.microsoft.com/office/powerpoint/2010/main" val="4354162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0092AF3A-EA40-604F-97D6-F4C65EC870CE}"/>
              </a:ext>
            </a:extLst>
          </p:cNvPr>
          <p:cNvSpPr/>
          <p:nvPr userDrawn="1"/>
        </p:nvSpPr>
        <p:spPr>
          <a:xfrm>
            <a:off x="0" y="0"/>
            <a:ext cx="9144000" cy="6858000"/>
          </a:xfrm>
          <a:prstGeom prst="rect">
            <a:avLst/>
          </a:prstGeom>
          <a:solidFill>
            <a:schemeClr val="tx1">
              <a:lumMod val="50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latin typeface="Century Gothic" panose="020B0502020202020204" pitchFamily="34" charset="0"/>
            </a:endParaRPr>
          </a:p>
        </p:txBody>
      </p:sp>
      <p:sp>
        <p:nvSpPr>
          <p:cNvPr id="2" name="Title 1"/>
          <p:cNvSpPr>
            <a:spLocks noGrp="1"/>
          </p:cNvSpPr>
          <p:nvPr>
            <p:ph type="title"/>
          </p:nvPr>
        </p:nvSpPr>
        <p:spPr/>
        <p:txBody>
          <a:bodyPr/>
          <a:lstStyle>
            <a:lvl1pPr marL="0" algn="l">
              <a:defRPr baseline="0"/>
            </a:lvl1pPr>
          </a:lstStyle>
          <a:p>
            <a:r>
              <a:rPr lang="en-GB"/>
              <a:t>Click to edit Master title style</a:t>
            </a:r>
            <a:endParaRPr lang="en-US"/>
          </a:p>
        </p:txBody>
      </p:sp>
    </p:spTree>
    <p:extLst>
      <p:ext uri="{BB962C8B-B14F-4D97-AF65-F5344CB8AC3E}">
        <p14:creationId xmlns:p14="http://schemas.microsoft.com/office/powerpoint/2010/main" val="3599011965"/>
      </p:ext>
    </p:extLst>
  </p:cSld>
  <p:clrMapOvr>
    <a:masterClrMapping/>
  </p:clrMapOvr>
  <p:extLst>
    <p:ext uri="{DCECCB84-F9BA-43D5-87BE-67443E8EF086}">
      <p15:sldGuideLst xmlns:p15="http://schemas.microsoft.com/office/powerpoint/2012/main">
        <p15:guide id="1" orient="horz" pos="867" userDrawn="1">
          <p15:clr>
            <a:srgbClr val="FBAE40"/>
          </p15:clr>
        </p15:guide>
        <p15:guide id="2" orient="horz" pos="4110"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divider">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8D2B4D8-2250-93EC-0123-26464BD0F4C8}"/>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5" name="Subtitle 2">
            <a:extLst>
              <a:ext uri="{FF2B5EF4-FFF2-40B4-BE49-F238E27FC236}">
                <a16:creationId xmlns:a16="http://schemas.microsoft.com/office/drawing/2014/main" id="{9899109D-217D-F041-A2C0-B8AE13CD4563}"/>
              </a:ext>
            </a:extLst>
          </p:cNvPr>
          <p:cNvSpPr>
            <a:spLocks noGrp="1"/>
          </p:cNvSpPr>
          <p:nvPr>
            <p:ph type="subTitle" idx="1"/>
          </p:nvPr>
        </p:nvSpPr>
        <p:spPr>
          <a:xfrm>
            <a:off x="971550" y="1772816"/>
            <a:ext cx="7200900" cy="3168352"/>
          </a:xfrm>
        </p:spPr>
        <p:txBody>
          <a:bodyPr anchor="ctr">
            <a:noAutofit/>
          </a:bodyPr>
          <a:lstStyle>
            <a:lvl1pPr marL="0" indent="0" algn="ctr">
              <a:lnSpc>
                <a:spcPts val="4500"/>
              </a:lnSpc>
              <a:spcBef>
                <a:spcPts val="500"/>
              </a:spcBef>
              <a:spcAft>
                <a:spcPts val="500"/>
              </a:spcAft>
              <a:buNone/>
              <a:defRPr sz="4000" b="1" i="0">
                <a:solidFill>
                  <a:schemeClr val="bg1"/>
                </a:solidFill>
                <a:effectLst>
                  <a:outerShdw blurRad="254000" dist="38100" dir="5400000" algn="ctr" rotWithShape="0">
                    <a:srgbClr val="000000">
                      <a:alpha val="25000"/>
                    </a:srgbClr>
                  </a:outerShdw>
                </a:effectLst>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GB"/>
              <a:t>Click to edit Master subtitle style</a:t>
            </a:r>
            <a:endParaRPr lang="en-US"/>
          </a:p>
        </p:txBody>
      </p:sp>
    </p:spTree>
    <p:extLst>
      <p:ext uri="{BB962C8B-B14F-4D97-AF65-F5344CB8AC3E}">
        <p14:creationId xmlns:p14="http://schemas.microsoft.com/office/powerpoint/2010/main" val="3899808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dark smoke">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5706F22E-C7AB-6540-AFC5-35FC5F1C9016}"/>
              </a:ext>
            </a:extLst>
          </p:cNvPr>
          <p:cNvPicPr>
            <a:picLocks noChangeAspect="1"/>
          </p:cNvPicPr>
          <p:nvPr userDrawn="1"/>
        </p:nvPicPr>
        <p:blipFill>
          <a:blip r:embed="rId2"/>
          <a:srcRect/>
          <a:stretch/>
        </p:blipFill>
        <p:spPr>
          <a:xfrm>
            <a:off x="0" y="0"/>
            <a:ext cx="9144000" cy="6858000"/>
          </a:xfrm>
          <a:prstGeom prst="rect">
            <a:avLst/>
          </a:prstGeom>
        </p:spPr>
      </p:pic>
    </p:spTree>
    <p:extLst>
      <p:ext uri="{BB962C8B-B14F-4D97-AF65-F5344CB8AC3E}">
        <p14:creationId xmlns:p14="http://schemas.microsoft.com/office/powerpoint/2010/main" val="64756219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NCSCT en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BDD82250-A925-49A5-A344-EE361C53C6D3}"/>
              </a:ext>
            </a:extLst>
          </p:cNvPr>
          <p:cNvSpPr/>
          <p:nvPr userDrawn="1"/>
        </p:nvSpPr>
        <p:spPr bwMode="auto">
          <a:xfrm>
            <a:off x="0" y="0"/>
            <a:ext cx="9144000" cy="6858000"/>
          </a:xfrm>
          <a:prstGeom prst="rect">
            <a:avLst/>
          </a:prstGeom>
          <a:solidFill>
            <a:schemeClr val="accent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5" name="Picture 4">
            <a:extLst>
              <a:ext uri="{FF2B5EF4-FFF2-40B4-BE49-F238E27FC236}">
                <a16:creationId xmlns:a16="http://schemas.microsoft.com/office/drawing/2014/main" id="{0F094CBC-1CBE-7BB7-E8BF-F3241C6A7794}"/>
              </a:ext>
            </a:extLst>
          </p:cNvPr>
          <p:cNvPicPr>
            <a:picLocks noChangeAspect="1"/>
          </p:cNvPicPr>
          <p:nvPr userDrawn="1"/>
        </p:nvPicPr>
        <p:blipFill>
          <a:blip r:embed="rId2"/>
          <a:stretch>
            <a:fillRect/>
          </a:stretch>
        </p:blipFill>
        <p:spPr>
          <a:xfrm>
            <a:off x="2775939" y="2527413"/>
            <a:ext cx="3592122" cy="1565486"/>
          </a:xfrm>
          <a:prstGeom prst="rect">
            <a:avLst/>
          </a:prstGeom>
        </p:spPr>
      </p:pic>
    </p:spTree>
    <p:extLst>
      <p:ext uri="{BB962C8B-B14F-4D97-AF65-F5344CB8AC3E}">
        <p14:creationId xmlns:p14="http://schemas.microsoft.com/office/powerpoint/2010/main" val="375696500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latin typeface="Century Gothic" panose="020B0502020202020204" pitchFamily="34" charset="0"/>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b="0" i="0">
              <a:solidFill>
                <a:schemeClr val="accent1"/>
              </a:solidFill>
              <a:latin typeface="Century Gothic" panose="020B0502020202020204" pitchFamily="34" charset="0"/>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r>
              <a:rPr lang="en-US"/>
              <a:t>National Tobacco Dependency Treatment Training for Acute and Acute MH</a:t>
            </a:r>
          </a:p>
        </p:txBody>
      </p:sp>
    </p:spTree>
  </p:cSld>
  <p:clrMap bg1="lt1" tx1="dk1" bg2="lt2" tx2="dk2" accent1="accent1" accent2="accent2" accent3="accent3" accent4="accent4" accent5="accent5" accent6="accent6" hlink="hlink" folHlink="folHlink"/>
  <p:sldLayoutIdLst>
    <p:sldLayoutId id="2147483662" r:id="rId1"/>
    <p:sldLayoutId id="2147483650" r:id="rId2"/>
    <p:sldLayoutId id="2147483658" r:id="rId3"/>
    <p:sldLayoutId id="2147483652" r:id="rId4"/>
    <p:sldLayoutId id="2147483671" r:id="rId5"/>
    <p:sldLayoutId id="2147483657" r:id="rId6"/>
    <p:sldLayoutId id="2147483656" r:id="rId7"/>
    <p:sldLayoutId id="2147483665" r:id="rId8"/>
    <p:sldLayoutId id="2147483659" r:id="rId9"/>
    <p:sldLayoutId id="2147483670" r:id="rId10"/>
    <p:sldLayoutId id="2147483672" r:id="rId11"/>
    <p:sldLayoutId id="2147483684" r:id="rId12"/>
    <p:sldLayoutId id="2147483688" r:id="rId13"/>
    <p:sldLayoutId id="2147483696" r:id="rId14"/>
    <p:sldLayoutId id="2147483697" r:id="rId15"/>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userDrawn="1">
          <p15:clr>
            <a:srgbClr val="F26B43"/>
          </p15:clr>
        </p15:guide>
        <p15:guide id="2" pos="431"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entury Gothic" panose="020B0502020202020204" pitchFamily="34" charset="0"/>
              <a:ea typeface="+mn-ea"/>
              <a:cs typeface="+mn-cs"/>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5EB8"/>
              </a:solidFill>
              <a:effectLst/>
              <a:uLnTx/>
              <a:uFillTx/>
              <a:latin typeface="Century Gothic" panose="020B0502020202020204" pitchFamily="34" charset="0"/>
              <a:ea typeface="+mn-ea"/>
              <a:cs typeface="+mn-cs"/>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National Inpatient Tobacco Dependency Treatment Training</a:t>
            </a:r>
          </a:p>
        </p:txBody>
      </p:sp>
    </p:spTree>
    <p:extLst>
      <p:ext uri="{BB962C8B-B14F-4D97-AF65-F5344CB8AC3E}">
        <p14:creationId xmlns:p14="http://schemas.microsoft.com/office/powerpoint/2010/main" val="816208256"/>
      </p:ext>
    </p:extLst>
  </p:cSld>
  <p:clrMap bg1="lt1" tx1="dk1" bg2="lt2" tx2="dk2" accent1="accent1" accent2="accent2" accent3="accent3" accent4="accent4" accent5="accent5" accent6="accent6" hlink="hlink" folHlink="folHlink"/>
  <p:sldLayoutIdLst>
    <p:sldLayoutId id="2147483699" r:id="rId1"/>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p15:clr>
            <a:srgbClr val="F26B43"/>
          </p15:clr>
        </p15:guide>
        <p15:guide id="2" pos="43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rot="10800000">
            <a:off x="0" y="0"/>
            <a:ext cx="9144000" cy="1371600"/>
          </a:xfrm>
          <a:prstGeom prst="rect">
            <a:avLst/>
          </a:prstGeom>
          <a:gradFill flip="none" rotWithShape="1">
            <a:gsLst>
              <a:gs pos="13000">
                <a:schemeClr val="accent2"/>
              </a:gs>
              <a:gs pos="99000">
                <a:schemeClr val="accent1"/>
              </a:gs>
            </a:gsLst>
            <a:lin ang="5400000" scaled="0"/>
            <a:tileRect/>
          </a:gradFill>
          <a:ln>
            <a:noFill/>
          </a:ln>
          <a:effectLst>
            <a:outerShdw blurRad="317500" dist="76200" dir="5400000" algn="ctr" rotWithShape="0">
              <a:srgbClr val="000000">
                <a:alpha val="25000"/>
              </a:srgbClr>
            </a:outerShdw>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Century Gothic" panose="020B0502020202020204" pitchFamily="34" charset="0"/>
              <a:ea typeface="+mn-ea"/>
              <a:cs typeface="+mn-cs"/>
            </a:endParaRPr>
          </a:p>
        </p:txBody>
      </p:sp>
      <p:sp>
        <p:nvSpPr>
          <p:cNvPr id="8" name="Rectangle 7"/>
          <p:cNvSpPr/>
          <p:nvPr userDrawn="1"/>
        </p:nvSpPr>
        <p:spPr>
          <a:xfrm>
            <a:off x="0" y="6248400"/>
            <a:ext cx="9144000" cy="609600"/>
          </a:xfrm>
          <a:prstGeom prst="rect">
            <a:avLst/>
          </a:prstGeom>
          <a:solidFill>
            <a:schemeClr val="accent1">
              <a:lumMod val="40000"/>
              <a:lumOff val="60000"/>
              <a:alpha val="24572"/>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5EB8"/>
              </a:solidFill>
              <a:effectLst/>
              <a:uLnTx/>
              <a:uFillTx/>
              <a:latin typeface="Century Gothic" panose="020B0502020202020204" pitchFamily="34" charset="0"/>
              <a:ea typeface="+mn-ea"/>
              <a:cs typeface="+mn-cs"/>
            </a:endParaRPr>
          </a:p>
        </p:txBody>
      </p:sp>
      <p:sp>
        <p:nvSpPr>
          <p:cNvPr id="1029" name="Text Placeholder 2"/>
          <p:cNvSpPr>
            <a:spLocks noGrp="1"/>
          </p:cNvSpPr>
          <p:nvPr>
            <p:ph type="body" idx="1"/>
          </p:nvPr>
        </p:nvSpPr>
        <p:spPr bwMode="auto">
          <a:xfrm>
            <a:off x="571500" y="1752600"/>
            <a:ext cx="7962900" cy="41910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GB"/>
              <a:t>Click to edit Master text styles</a:t>
            </a:r>
          </a:p>
          <a:p>
            <a:pPr lvl="5"/>
            <a:r>
              <a:rPr lang="en-GB"/>
              <a:t>Second level</a:t>
            </a:r>
          </a:p>
          <a:p>
            <a:pPr lvl="5"/>
            <a:r>
              <a:rPr lang="en-GB"/>
              <a:t>Third level</a:t>
            </a:r>
          </a:p>
          <a:p>
            <a:pPr lvl="5"/>
            <a:r>
              <a:rPr lang="en-GB"/>
              <a:t>Fourth level</a:t>
            </a:r>
          </a:p>
          <a:p>
            <a:pPr lvl="5"/>
            <a:r>
              <a:rPr lang="en-GB"/>
              <a:t>Fifth level</a:t>
            </a:r>
            <a:endParaRPr lang="en-US"/>
          </a:p>
        </p:txBody>
      </p:sp>
      <p:sp>
        <p:nvSpPr>
          <p:cNvPr id="1028" name="Title Placeholder 1"/>
          <p:cNvSpPr>
            <a:spLocks noGrp="1"/>
          </p:cNvSpPr>
          <p:nvPr>
            <p:ph type="title"/>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endParaRPr lang="en-US"/>
          </a:p>
        </p:txBody>
      </p:sp>
      <p:sp>
        <p:nvSpPr>
          <p:cNvPr id="10" name="Footer Placeholder 4">
            <a:extLst>
              <a:ext uri="{FF2B5EF4-FFF2-40B4-BE49-F238E27FC236}">
                <a16:creationId xmlns:a16="http://schemas.microsoft.com/office/drawing/2014/main" id="{41353DF8-2EB9-54F6-12C0-71869652BF3E}"/>
              </a:ext>
            </a:extLst>
          </p:cNvPr>
          <p:cNvSpPr>
            <a:spLocks noGrp="1"/>
          </p:cNvSpPr>
          <p:nvPr>
            <p:ph type="ftr" sz="quarter" idx="3"/>
          </p:nvPr>
        </p:nvSpPr>
        <p:spPr>
          <a:xfrm>
            <a:off x="593184" y="6412790"/>
            <a:ext cx="7866330" cy="365125"/>
          </a:xfrm>
          <a:prstGeom prst="rect">
            <a:avLst/>
          </a:prstGeom>
        </p:spPr>
        <p:txBody>
          <a:bodyPr/>
          <a:lstStyle>
            <a:lvl1pPr>
              <a:defRPr sz="1000" b="0" i="0">
                <a:latin typeface="Arial" panose="020B0604020202020204" pitchFamily="34" charset="0"/>
                <a:cs typeface="Arial" panose="020B0604020202020204" pitchFamily="34" charset="0"/>
              </a:defRPr>
            </a:lvl1pPr>
          </a:lstStyle>
          <a:p>
            <a:pPr marL="0" marR="0" lvl="0" indent="0" algn="l" defTabSz="457200" rtl="0" eaLnBrk="1" fontAlgn="base" latinLnBrk="0" hangingPunct="1">
              <a:lnSpc>
                <a:spcPct val="100000"/>
              </a:lnSpc>
              <a:spcBef>
                <a:spcPct val="0"/>
              </a:spcBef>
              <a:spcAft>
                <a:spcPct val="0"/>
              </a:spcAft>
              <a:buClrTx/>
              <a:buSzTx/>
              <a:buFontTx/>
              <a:buNone/>
              <a:tabLst/>
              <a:defRPr/>
            </a:pPr>
            <a:r>
              <a:rPr kumimoji="0" lang="en-US" sz="1000" b="0" i="0" u="none" strike="noStrike" kern="1200" cap="none" spc="0" normalizeH="0" baseline="0" noProof="0" dirty="0">
                <a:ln>
                  <a:noFill/>
                </a:ln>
                <a:solidFill>
                  <a:srgbClr val="414141"/>
                </a:solidFill>
                <a:effectLst/>
                <a:uLnTx/>
                <a:uFillTx/>
                <a:latin typeface="Arial" panose="020B0604020202020204" pitchFamily="34" charset="0"/>
                <a:cs typeface="Arial" panose="020B0604020202020204" pitchFamily="34" charset="0"/>
              </a:rPr>
              <a:t>National Inpatient Tobacco Dependency Treatment Training</a:t>
            </a:r>
          </a:p>
        </p:txBody>
      </p:sp>
    </p:spTree>
    <p:extLst>
      <p:ext uri="{BB962C8B-B14F-4D97-AF65-F5344CB8AC3E}">
        <p14:creationId xmlns:p14="http://schemas.microsoft.com/office/powerpoint/2010/main" val="4260529852"/>
      </p:ext>
    </p:extLst>
  </p:cSld>
  <p:clrMap bg1="lt1" tx1="dk1" bg2="lt2" tx2="dk2" accent1="accent1" accent2="accent2" accent3="accent3" accent4="accent4" accent5="accent5" accent6="accent6" hlink="hlink" folHlink="folHlink"/>
  <p:sldLayoutIdLst>
    <p:sldLayoutId id="2147483701" r:id="rId1"/>
  </p:sldLayoutIdLst>
  <p:hf hdr="0" dt="0"/>
  <p:txStyles>
    <p:title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p:titleStyle>
    <p:body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612">
          <p15:clr>
            <a:srgbClr val="F26B43"/>
          </p15:clr>
        </p15:guide>
        <p15:guide id="2" pos="43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7.xml"/></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svg"/><Relationship Id="rId2" Type="http://schemas.openxmlformats.org/officeDocument/2006/relationships/notesSlide" Target="../notesSlides/notesSlide3.xml"/><Relationship Id="rId1" Type="http://schemas.openxmlformats.org/officeDocument/2006/relationships/slideLayout" Target="../slideLayouts/slideLayout8.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4.xml"/><Relationship Id="rId1" Type="http://schemas.openxmlformats.org/officeDocument/2006/relationships/slideLayout" Target="../slideLayouts/slideLayout5.xml"/><Relationship Id="rId5" Type="http://schemas.openxmlformats.org/officeDocument/2006/relationships/image" Target="../media/image21.svg"/><Relationship Id="rId4" Type="http://schemas.openxmlformats.org/officeDocument/2006/relationships/image" Target="../media/image20.pn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19D2B555-2AD4-BCB0-FE1A-A7EAE5EED8BF}"/>
              </a:ext>
            </a:extLst>
          </p:cNvPr>
          <p:cNvSpPr>
            <a:spLocks noGrp="1"/>
          </p:cNvSpPr>
          <p:nvPr>
            <p:ph type="subTitle" idx="1"/>
          </p:nvPr>
        </p:nvSpPr>
        <p:spPr/>
        <p:txBody>
          <a:bodyPr/>
          <a:lstStyle/>
          <a:p>
            <a:r>
              <a:rPr lang="en-GB" dirty="0"/>
              <a:t>Course wrap-up</a:t>
            </a:r>
          </a:p>
          <a:p>
            <a:r>
              <a:rPr lang="en-GB" dirty="0"/>
              <a:t>and course evaluation</a:t>
            </a:r>
          </a:p>
          <a:p>
            <a:endParaRPr lang="en-GB" dirty="0"/>
          </a:p>
          <a:p>
            <a:endParaRPr lang="en-GB" dirty="0"/>
          </a:p>
        </p:txBody>
      </p:sp>
    </p:spTree>
    <p:extLst>
      <p:ext uri="{BB962C8B-B14F-4D97-AF65-F5344CB8AC3E}">
        <p14:creationId xmlns:p14="http://schemas.microsoft.com/office/powerpoint/2010/main" val="1269013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D01F3C-7A09-CD8B-ADC5-F36B942E538F}"/>
              </a:ext>
            </a:extLst>
          </p:cNvPr>
          <p:cNvSpPr>
            <a:spLocks noGrp="1"/>
          </p:cNvSpPr>
          <p:nvPr>
            <p:ph type="title"/>
          </p:nvPr>
        </p:nvSpPr>
        <p:spPr/>
        <p:txBody>
          <a:bodyPr/>
          <a:lstStyle/>
          <a:p>
            <a:r>
              <a:rPr lang="en-US"/>
              <a:t>TDAs – A highly skilled workforce</a:t>
            </a:r>
          </a:p>
        </p:txBody>
      </p:sp>
      <p:sp>
        <p:nvSpPr>
          <p:cNvPr id="3" name="Text Placeholder 2">
            <a:extLst>
              <a:ext uri="{FF2B5EF4-FFF2-40B4-BE49-F238E27FC236}">
                <a16:creationId xmlns:a16="http://schemas.microsoft.com/office/drawing/2014/main" id="{8F0FCDCE-DBB8-C9C8-6406-E68AB14BC1FA}"/>
              </a:ext>
            </a:extLst>
          </p:cNvPr>
          <p:cNvSpPr>
            <a:spLocks noGrp="1"/>
          </p:cNvSpPr>
          <p:nvPr>
            <p:ph type="body" idx="12"/>
          </p:nvPr>
        </p:nvSpPr>
        <p:spPr>
          <a:xfrm>
            <a:off x="571500" y="2197914"/>
            <a:ext cx="7966604" cy="2978149"/>
          </a:xfrm>
        </p:spPr>
        <p:txBody>
          <a:bodyPr tIns="0" bIns="46800"/>
          <a:lstStyle/>
          <a:p>
            <a:pPr>
              <a:spcAft>
                <a:spcPts val="700"/>
              </a:spcAft>
            </a:pPr>
            <a:r>
              <a:rPr lang="en-US" sz="1700"/>
              <a:t>Induction training </a:t>
            </a:r>
          </a:p>
          <a:p>
            <a:pPr>
              <a:spcAft>
                <a:spcPts val="700"/>
              </a:spcAft>
            </a:pPr>
            <a:r>
              <a:rPr lang="en-US" sz="1700"/>
              <a:t>National certification course </a:t>
            </a:r>
          </a:p>
          <a:p>
            <a:pPr>
              <a:spcAft>
                <a:spcPts val="700"/>
              </a:spcAft>
            </a:pPr>
            <a:r>
              <a:rPr lang="en-US" sz="1700"/>
              <a:t>Observe more experienced TDA</a:t>
            </a:r>
          </a:p>
          <a:p>
            <a:pPr>
              <a:spcAft>
                <a:spcPts val="700"/>
              </a:spcAft>
            </a:pPr>
            <a:r>
              <a:rPr lang="en-US" sz="1700"/>
              <a:t>Be observed by more experienced TDA </a:t>
            </a:r>
          </a:p>
          <a:p>
            <a:pPr>
              <a:spcAft>
                <a:spcPts val="700"/>
              </a:spcAft>
            </a:pPr>
            <a:r>
              <a:rPr lang="en-US" sz="1700"/>
              <a:t>Continuing professional development (CPD)</a:t>
            </a:r>
          </a:p>
          <a:p>
            <a:pPr>
              <a:spcAft>
                <a:spcPts val="700"/>
              </a:spcAft>
            </a:pPr>
            <a:r>
              <a:rPr lang="en-US" sz="1700"/>
              <a:t>Team-based case reviews </a:t>
            </a:r>
          </a:p>
        </p:txBody>
      </p:sp>
      <p:pic>
        <p:nvPicPr>
          <p:cNvPr id="6" name="Picture 5">
            <a:extLst>
              <a:ext uri="{FF2B5EF4-FFF2-40B4-BE49-F238E27FC236}">
                <a16:creationId xmlns:a16="http://schemas.microsoft.com/office/drawing/2014/main" id="{336B65BD-2766-FF66-4DAF-1D3A22BB9633}"/>
              </a:ext>
            </a:extLst>
          </p:cNvPr>
          <p:cNvPicPr>
            <a:picLocks noChangeAspect="1"/>
          </p:cNvPicPr>
          <p:nvPr/>
        </p:nvPicPr>
        <p:blipFill rotWithShape="1">
          <a:blip r:embed="rId3"/>
          <a:srcRect r="6102"/>
          <a:stretch/>
        </p:blipFill>
        <p:spPr>
          <a:xfrm>
            <a:off x="5658129" y="2197915"/>
            <a:ext cx="3485871" cy="2978149"/>
          </a:xfrm>
          <a:prstGeom prst="rect">
            <a:avLst/>
          </a:prstGeom>
          <a:effectLst>
            <a:outerShdw blurRad="317500" dist="63500" dir="5400000" algn="ctr" rotWithShape="0">
              <a:srgbClr val="000000">
                <a:alpha val="25000"/>
              </a:srgbClr>
            </a:outerShdw>
          </a:effectLst>
        </p:spPr>
      </p:pic>
      <p:sp>
        <p:nvSpPr>
          <p:cNvPr id="4" name="Footer Placeholder 3">
            <a:extLst>
              <a:ext uri="{FF2B5EF4-FFF2-40B4-BE49-F238E27FC236}">
                <a16:creationId xmlns:a16="http://schemas.microsoft.com/office/drawing/2014/main" id="{50516DAC-F067-C923-200E-3EA8ADC4AB70}"/>
              </a:ext>
            </a:extLst>
          </p:cNvPr>
          <p:cNvSpPr txBox="1">
            <a:spLocks/>
          </p:cNvSpPr>
          <p:nvPr/>
        </p:nvSpPr>
        <p:spPr>
          <a:xfrm>
            <a:off x="689457" y="6356350"/>
            <a:ext cx="5368443" cy="32316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a:solidFill>
                  <a:schemeClr val="accent4">
                    <a:lumMod val="75000"/>
                    <a:lumOff val="25000"/>
                  </a:schemeClr>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0254223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3B3F770E-9C60-814F-47E3-15B46CAA48DE}"/>
              </a:ext>
            </a:extLst>
          </p:cNvPr>
          <p:cNvSpPr/>
          <p:nvPr/>
        </p:nvSpPr>
        <p:spPr bwMode="auto">
          <a:xfrm>
            <a:off x="0" y="3968962"/>
            <a:ext cx="9153972" cy="2920014"/>
          </a:xfrm>
          <a:prstGeom prst="rect">
            <a:avLst/>
          </a:prstGeom>
          <a:solidFill>
            <a:schemeClr val="bg1"/>
          </a:solidFill>
          <a:ln w="9525">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grpSp>
        <p:nvGrpSpPr>
          <p:cNvPr id="42" name="Graphic 40">
            <a:extLst>
              <a:ext uri="{FF2B5EF4-FFF2-40B4-BE49-F238E27FC236}">
                <a16:creationId xmlns:a16="http://schemas.microsoft.com/office/drawing/2014/main" id="{0E0D696B-100C-BDE7-D8F4-8D1D6B1C29F7}"/>
              </a:ext>
            </a:extLst>
          </p:cNvPr>
          <p:cNvGrpSpPr/>
          <p:nvPr/>
        </p:nvGrpSpPr>
        <p:grpSpPr>
          <a:xfrm>
            <a:off x="1806302" y="2040952"/>
            <a:ext cx="5534495" cy="1329398"/>
            <a:chOff x="1806302" y="1924806"/>
            <a:chExt cx="5534495" cy="1329398"/>
          </a:xfrm>
          <a:noFill/>
        </p:grpSpPr>
        <p:sp>
          <p:nvSpPr>
            <p:cNvPr id="43" name="Freeform 42">
              <a:extLst>
                <a:ext uri="{FF2B5EF4-FFF2-40B4-BE49-F238E27FC236}">
                  <a16:creationId xmlns:a16="http://schemas.microsoft.com/office/drawing/2014/main" id="{672C13AF-9963-2E69-C455-584AEF04F824}"/>
                </a:ext>
              </a:extLst>
            </p:cNvPr>
            <p:cNvSpPr/>
            <p:nvPr/>
          </p:nvSpPr>
          <p:spPr>
            <a:xfrm>
              <a:off x="1806302" y="1924806"/>
              <a:ext cx="5534495" cy="1329398"/>
            </a:xfrm>
            <a:custGeom>
              <a:avLst/>
              <a:gdLst>
                <a:gd name="connsiteX0" fmla="*/ 0 w 5534495"/>
                <a:gd name="connsiteY0" fmla="*/ 1329399 h 1329398"/>
                <a:gd name="connsiteX1" fmla="*/ 0 w 5534495"/>
                <a:gd name="connsiteY1" fmla="*/ 158871 h 1329398"/>
                <a:gd name="connsiteX2" fmla="*/ 158804 w 5534495"/>
                <a:gd name="connsiteY2" fmla="*/ 0 h 1329398"/>
                <a:gd name="connsiteX3" fmla="*/ 5375692 w 5534495"/>
                <a:gd name="connsiteY3" fmla="*/ 0 h 1329398"/>
                <a:gd name="connsiteX4" fmla="*/ 5534496 w 5534495"/>
                <a:gd name="connsiteY4" fmla="*/ 158871 h 1329398"/>
                <a:gd name="connsiteX5" fmla="*/ 5534496 w 5534495"/>
                <a:gd name="connsiteY5" fmla="*/ 1329399 h 13293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534495" h="1329398">
                  <a:moveTo>
                    <a:pt x="0" y="1329399"/>
                  </a:moveTo>
                  <a:lnTo>
                    <a:pt x="0" y="158871"/>
                  </a:lnTo>
                  <a:cubicBezTo>
                    <a:pt x="0" y="71094"/>
                    <a:pt x="71064" y="0"/>
                    <a:pt x="158804" y="0"/>
                  </a:cubicBezTo>
                  <a:lnTo>
                    <a:pt x="5375692" y="0"/>
                  </a:lnTo>
                  <a:cubicBezTo>
                    <a:pt x="5463432" y="0"/>
                    <a:pt x="5534496" y="71094"/>
                    <a:pt x="5534496" y="158871"/>
                  </a:cubicBezTo>
                  <a:lnTo>
                    <a:pt x="5534496" y="1329399"/>
                  </a:lnTo>
                </a:path>
              </a:pathLst>
            </a:custGeom>
            <a:noFill/>
            <a:ln w="47446" cap="flat">
              <a:solidFill>
                <a:schemeClr val="accent3"/>
              </a:solidFill>
              <a:prstDash val="solid"/>
              <a:miter/>
            </a:ln>
          </p:spPr>
          <p:txBody>
            <a:bodyPr rtlCol="0" anchor="ctr"/>
            <a:lstStyle/>
            <a:p>
              <a:endParaRPr lang="en-US"/>
            </a:p>
          </p:txBody>
        </p:sp>
        <p:sp>
          <p:nvSpPr>
            <p:cNvPr id="44" name="Freeform 43">
              <a:extLst>
                <a:ext uri="{FF2B5EF4-FFF2-40B4-BE49-F238E27FC236}">
                  <a16:creationId xmlns:a16="http://schemas.microsoft.com/office/drawing/2014/main" id="{2F383A84-F0C5-3F31-8293-2CB7A9FEFCBA}"/>
                </a:ext>
              </a:extLst>
            </p:cNvPr>
            <p:cNvSpPr/>
            <p:nvPr/>
          </p:nvSpPr>
          <p:spPr>
            <a:xfrm>
              <a:off x="4573592" y="1924806"/>
              <a:ext cx="8380" cy="1329398"/>
            </a:xfrm>
            <a:custGeom>
              <a:avLst/>
              <a:gdLst>
                <a:gd name="connsiteX0" fmla="*/ 0 w 8380"/>
                <a:gd name="connsiteY0" fmla="*/ 0 h 1329398"/>
                <a:gd name="connsiteX1" fmla="*/ 0 w 8380"/>
                <a:gd name="connsiteY1" fmla="*/ 1329399 h 1329398"/>
              </a:gdLst>
              <a:ahLst/>
              <a:cxnLst>
                <a:cxn ang="0">
                  <a:pos x="connsiteX0" y="connsiteY0"/>
                </a:cxn>
                <a:cxn ang="0">
                  <a:pos x="connsiteX1" y="connsiteY1"/>
                </a:cxn>
              </a:cxnLst>
              <a:rect l="l" t="t" r="r" b="b"/>
              <a:pathLst>
                <a:path w="8380" h="1329398">
                  <a:moveTo>
                    <a:pt x="0" y="0"/>
                  </a:moveTo>
                  <a:lnTo>
                    <a:pt x="0" y="1329399"/>
                  </a:lnTo>
                </a:path>
              </a:pathLst>
            </a:custGeom>
            <a:ln w="47446" cap="flat">
              <a:solidFill>
                <a:schemeClr val="accent3"/>
              </a:solidFill>
              <a:prstDash val="solid"/>
              <a:miter/>
            </a:ln>
          </p:spPr>
          <p:txBody>
            <a:bodyPr rtlCol="0" anchor="ctr"/>
            <a:lstStyle/>
            <a:p>
              <a:endParaRPr lang="en-US"/>
            </a:p>
          </p:txBody>
        </p:sp>
      </p:grpSp>
      <p:sp>
        <p:nvSpPr>
          <p:cNvPr id="2" name="Title 1">
            <a:extLst>
              <a:ext uri="{FF2B5EF4-FFF2-40B4-BE49-F238E27FC236}">
                <a16:creationId xmlns:a16="http://schemas.microsoft.com/office/drawing/2014/main" id="{C4531C3A-AC8D-0E52-165B-9B8BBC903276}"/>
              </a:ext>
            </a:extLst>
          </p:cNvPr>
          <p:cNvSpPr>
            <a:spLocks noGrp="1"/>
          </p:cNvSpPr>
          <p:nvPr>
            <p:ph type="title" idx="4294967295"/>
          </p:nvPr>
        </p:nvSpPr>
        <p:spPr>
          <a:xfrm>
            <a:off x="9972" y="352207"/>
            <a:ext cx="9144000" cy="1131888"/>
          </a:xfrm>
        </p:spPr>
        <p:txBody>
          <a:bodyPr/>
          <a:lstStyle/>
          <a:p>
            <a:pPr algn="ctr"/>
            <a:r>
              <a:rPr lang="en-US" b="1"/>
              <a:t>A Trust Wide Approach</a:t>
            </a:r>
            <a:endParaRPr lang="en-US"/>
          </a:p>
        </p:txBody>
      </p:sp>
      <p:sp>
        <p:nvSpPr>
          <p:cNvPr id="79" name="TextBox 78">
            <a:extLst>
              <a:ext uri="{FF2B5EF4-FFF2-40B4-BE49-F238E27FC236}">
                <a16:creationId xmlns:a16="http://schemas.microsoft.com/office/drawing/2014/main" id="{16BD2193-336B-3192-10F8-419BF201F4DB}"/>
              </a:ext>
            </a:extLst>
          </p:cNvPr>
          <p:cNvSpPr txBox="1"/>
          <p:nvPr/>
        </p:nvSpPr>
        <p:spPr bwMode="auto">
          <a:xfrm>
            <a:off x="9919855" y="3738101"/>
            <a:ext cx="0" cy="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endParaRPr kumimoji="0" lang="en-US" sz="2200" b="0" i="0" u="none" strike="noStrike" kern="1200" cap="none" spc="0" normalizeH="0" baseline="0" noProof="0">
              <a:ln>
                <a:noFill/>
              </a:ln>
              <a:solidFill>
                <a:srgbClr val="EEAB91"/>
              </a:solidFill>
              <a:effectLst/>
              <a:uLnTx/>
              <a:uFillTx/>
              <a:latin typeface="+mn-lt"/>
              <a:ea typeface="Geneva" pitchFamily="-109" charset="0"/>
              <a:cs typeface="Geneva" pitchFamily="-109" charset="0"/>
            </a:endParaRPr>
          </a:p>
        </p:txBody>
      </p:sp>
      <p:sp>
        <p:nvSpPr>
          <p:cNvPr id="12" name="1">
            <a:extLst>
              <a:ext uri="{FF2B5EF4-FFF2-40B4-BE49-F238E27FC236}">
                <a16:creationId xmlns:a16="http://schemas.microsoft.com/office/drawing/2014/main" id="{9AF515AC-AFC1-59DE-0260-C9D0BB129E4E}"/>
              </a:ext>
            </a:extLst>
          </p:cNvPr>
          <p:cNvSpPr txBox="1">
            <a:spLocks/>
          </p:cNvSpPr>
          <p:nvPr/>
        </p:nvSpPr>
        <p:spPr bwMode="auto">
          <a:xfrm rot="10800000">
            <a:off x="694932" y="2461976"/>
            <a:ext cx="2397395" cy="3628323"/>
          </a:xfrm>
          <a:prstGeom prst="rect">
            <a:avLst/>
          </a:prstGeom>
          <a:gradFill>
            <a:gsLst>
              <a:gs pos="50000">
                <a:schemeClr val="accent3">
                  <a:lumMod val="20000"/>
                  <a:lumOff val="80000"/>
                </a:schemeClr>
              </a:gs>
              <a:gs pos="0">
                <a:schemeClr val="bg1"/>
              </a:gs>
              <a:gs pos="100000">
                <a:schemeClr val="accent1">
                  <a:lumMod val="40000"/>
                  <a:lumOff val="60000"/>
                </a:schemeClr>
              </a:gs>
            </a:gsLst>
            <a:lin ang="5400000" scaled="0"/>
          </a:gradFill>
          <a:ln w="50800">
            <a:noFill/>
            <a:miter lim="800000"/>
            <a:headEnd/>
            <a:tailEnd/>
          </a:ln>
          <a:effectLst>
            <a:outerShdw blurRad="317500" dist="76200" dir="5400000" algn="ctr" rotWithShape="0">
              <a:srgbClr val="000000">
                <a:alpha val="25000"/>
              </a:srgbClr>
            </a:outerShdw>
          </a:effectLst>
        </p:spPr>
        <p:txBody>
          <a:bodyPr vert="horz" wrap="square" lIns="251999" tIns="396000" rIns="180000" bIns="18000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2200"/>
              </a:lnSpc>
              <a:spcBef>
                <a:spcPts val="1200"/>
              </a:spcBef>
              <a:spcAft>
                <a:spcPts val="1200"/>
              </a:spcAft>
              <a:buNone/>
            </a:pPr>
            <a:endParaRPr lang="en-US" sz="1600">
              <a:latin typeface="Arial" panose="020B0604020202020204" pitchFamily="34" charset="0"/>
              <a:cs typeface="Arial" panose="020B0604020202020204" pitchFamily="34" charset="0"/>
            </a:endParaRPr>
          </a:p>
        </p:txBody>
      </p:sp>
      <p:sp>
        <p:nvSpPr>
          <p:cNvPr id="13" name="Rectangle 12">
            <a:extLst>
              <a:ext uri="{FF2B5EF4-FFF2-40B4-BE49-F238E27FC236}">
                <a16:creationId xmlns:a16="http://schemas.microsoft.com/office/drawing/2014/main" id="{23ADA6A0-2BB7-6758-3BB1-DE0C8158EFF3}"/>
              </a:ext>
            </a:extLst>
          </p:cNvPr>
          <p:cNvSpPr/>
          <p:nvPr/>
        </p:nvSpPr>
        <p:spPr bwMode="auto">
          <a:xfrm>
            <a:off x="694932" y="2461978"/>
            <a:ext cx="2397397" cy="1032946"/>
          </a:xfrm>
          <a:prstGeom prst="rect">
            <a:avLst/>
          </a:prstGeom>
          <a:solidFill>
            <a:srgbClr val="005EB8"/>
          </a:solidFill>
          <a:ln w="50800">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14" name="1">
            <a:extLst>
              <a:ext uri="{FF2B5EF4-FFF2-40B4-BE49-F238E27FC236}">
                <a16:creationId xmlns:a16="http://schemas.microsoft.com/office/drawing/2014/main" id="{A397E5D7-9D3F-0949-842B-E37A8B9B98B2}"/>
              </a:ext>
            </a:extLst>
          </p:cNvPr>
          <p:cNvSpPr txBox="1">
            <a:spLocks/>
          </p:cNvSpPr>
          <p:nvPr/>
        </p:nvSpPr>
        <p:spPr bwMode="auto">
          <a:xfrm>
            <a:off x="1644089" y="2658485"/>
            <a:ext cx="1413668" cy="637309"/>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2200"/>
              </a:lnSpc>
              <a:spcBef>
                <a:spcPts val="1200"/>
              </a:spcBef>
              <a:spcAft>
                <a:spcPts val="1200"/>
              </a:spcAft>
              <a:buNone/>
            </a:pPr>
            <a:r>
              <a:rPr lang="en-US" sz="1700" b="1">
                <a:solidFill>
                  <a:schemeClr val="bg1"/>
                </a:solidFill>
                <a:latin typeface="Arial" panose="020B0604020202020204" pitchFamily="34" charset="0"/>
                <a:cs typeface="Arial" panose="020B0604020202020204" pitchFamily="34" charset="0"/>
              </a:rPr>
              <a:t>Leadership</a:t>
            </a:r>
            <a:endParaRPr lang="en-US" sz="1700">
              <a:solidFill>
                <a:schemeClr val="bg1"/>
              </a:solidFill>
              <a:latin typeface="Arial" panose="020B0604020202020204" pitchFamily="34" charset="0"/>
              <a:cs typeface="Arial" panose="020B0604020202020204" pitchFamily="34" charset="0"/>
            </a:endParaRPr>
          </a:p>
        </p:txBody>
      </p:sp>
      <p:sp>
        <p:nvSpPr>
          <p:cNvPr id="15" name="1">
            <a:extLst>
              <a:ext uri="{FF2B5EF4-FFF2-40B4-BE49-F238E27FC236}">
                <a16:creationId xmlns:a16="http://schemas.microsoft.com/office/drawing/2014/main" id="{570D3676-522A-243A-9CF0-A772C6CA1CE2}"/>
              </a:ext>
            </a:extLst>
          </p:cNvPr>
          <p:cNvSpPr txBox="1">
            <a:spLocks/>
          </p:cNvSpPr>
          <p:nvPr/>
        </p:nvSpPr>
        <p:spPr bwMode="auto">
          <a:xfrm>
            <a:off x="902753" y="3648864"/>
            <a:ext cx="1979324" cy="234352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1600"/>
              </a:lnSpc>
              <a:spcBef>
                <a:spcPts val="300"/>
              </a:spcBef>
              <a:spcAft>
                <a:spcPts val="300"/>
              </a:spcAft>
              <a:buClr>
                <a:schemeClr val="accent3"/>
              </a:buClr>
              <a:buNone/>
            </a:pPr>
            <a:r>
              <a:rPr lang="en-US" sz="1300" b="1">
                <a:latin typeface="Arial" panose="020B0604020202020204" pitchFamily="34" charset="0"/>
                <a:cs typeface="Arial" panose="020B0604020202020204" pitchFamily="34" charset="0"/>
              </a:rPr>
              <a:t>Role: Supportive </a:t>
            </a:r>
            <a:br>
              <a:rPr lang="en-US" sz="1300" b="1">
                <a:latin typeface="Arial" panose="020B0604020202020204" pitchFamily="34" charset="0"/>
                <a:cs typeface="Arial" panose="020B0604020202020204" pitchFamily="34" charset="0"/>
              </a:rPr>
            </a:br>
            <a:r>
              <a:rPr lang="en-US" sz="1300" b="1">
                <a:latin typeface="Arial" panose="020B0604020202020204" pitchFamily="34" charset="0"/>
                <a:cs typeface="Arial" panose="020B0604020202020204" pitchFamily="34" charset="0"/>
              </a:rPr>
              <a:t>culture, </a:t>
            </a:r>
            <a:r>
              <a:rPr lang="en-US" sz="1300" b="1" err="1">
                <a:latin typeface="Arial" panose="020B0604020202020204" pitchFamily="34" charset="0"/>
                <a:cs typeface="Arial" panose="020B0604020202020204" pitchFamily="34" charset="0"/>
              </a:rPr>
              <a:t>organisational</a:t>
            </a:r>
            <a:r>
              <a:rPr lang="en-US" sz="1300" b="1">
                <a:latin typeface="Arial" panose="020B0604020202020204" pitchFamily="34" charset="0"/>
                <a:cs typeface="Arial" panose="020B0604020202020204" pitchFamily="34" charset="0"/>
              </a:rPr>
              <a:t> leadership, allocation </a:t>
            </a:r>
            <a:br>
              <a:rPr lang="en-US" sz="1300" b="1">
                <a:latin typeface="Arial" panose="020B0604020202020204" pitchFamily="34" charset="0"/>
                <a:cs typeface="Arial" panose="020B0604020202020204" pitchFamily="34" charset="0"/>
              </a:rPr>
            </a:br>
            <a:r>
              <a:rPr lang="en-US" sz="1300" b="1">
                <a:latin typeface="Arial" panose="020B0604020202020204" pitchFamily="34" charset="0"/>
                <a:cs typeface="Arial" panose="020B0604020202020204" pitchFamily="34" charset="0"/>
              </a:rPr>
              <a:t>of resources, expertise</a:t>
            </a:r>
          </a:p>
          <a:p>
            <a:pPr marL="222250" indent="-222250">
              <a:lnSpc>
                <a:spcPts val="1600"/>
              </a:lnSpc>
              <a:spcBef>
                <a:spcPts val="300"/>
              </a:spcBef>
              <a:spcAft>
                <a:spcPts val="300"/>
              </a:spcAft>
              <a:buClr>
                <a:schemeClr val="accent3"/>
              </a:buClr>
            </a:pPr>
            <a:r>
              <a:rPr lang="en-US" sz="1300">
                <a:latin typeface="Arial" panose="020B0604020202020204" pitchFamily="34" charset="0"/>
                <a:cs typeface="Arial" panose="020B0604020202020204" pitchFamily="34" charset="0"/>
              </a:rPr>
              <a:t>Senior Management</a:t>
            </a:r>
          </a:p>
          <a:p>
            <a:pPr marL="222250" indent="-222250">
              <a:lnSpc>
                <a:spcPts val="1600"/>
              </a:lnSpc>
              <a:spcBef>
                <a:spcPts val="300"/>
              </a:spcBef>
              <a:spcAft>
                <a:spcPts val="300"/>
              </a:spcAft>
              <a:buClr>
                <a:schemeClr val="accent3"/>
              </a:buClr>
            </a:pPr>
            <a:r>
              <a:rPr lang="en-US" sz="1300">
                <a:latin typeface="Arial" panose="020B0604020202020204" pitchFamily="34" charset="0"/>
                <a:cs typeface="Arial" panose="020B0604020202020204" pitchFamily="34" charset="0"/>
              </a:rPr>
              <a:t>Clinical Leads</a:t>
            </a:r>
          </a:p>
          <a:p>
            <a:pPr marL="222250" indent="-222250">
              <a:lnSpc>
                <a:spcPts val="1600"/>
              </a:lnSpc>
              <a:spcBef>
                <a:spcPts val="300"/>
              </a:spcBef>
              <a:spcAft>
                <a:spcPts val="300"/>
              </a:spcAft>
              <a:buClr>
                <a:schemeClr val="accent3"/>
              </a:buClr>
            </a:pPr>
            <a:endParaRPr lang="en-US" sz="1300">
              <a:latin typeface="Arial" panose="020B0604020202020204" pitchFamily="34" charset="0"/>
              <a:cs typeface="Arial" panose="020B0604020202020204" pitchFamily="34" charset="0"/>
            </a:endParaRPr>
          </a:p>
        </p:txBody>
      </p:sp>
      <p:pic>
        <p:nvPicPr>
          <p:cNvPr id="16" name="Picture 15">
            <a:extLst>
              <a:ext uri="{FF2B5EF4-FFF2-40B4-BE49-F238E27FC236}">
                <a16:creationId xmlns:a16="http://schemas.microsoft.com/office/drawing/2014/main" id="{9401A673-3444-5687-51B3-DE683ACAFB4B}"/>
              </a:ext>
            </a:extLst>
          </p:cNvPr>
          <p:cNvPicPr>
            <a:picLocks noChangeAspect="1"/>
          </p:cNvPicPr>
          <p:nvPr/>
        </p:nvPicPr>
        <p:blipFill>
          <a:blip r:embed="rId3"/>
          <a:srcRect/>
          <a:stretch/>
        </p:blipFill>
        <p:spPr>
          <a:xfrm>
            <a:off x="840372" y="2629793"/>
            <a:ext cx="684474" cy="684474"/>
          </a:xfrm>
          <a:prstGeom prst="rect">
            <a:avLst/>
          </a:prstGeom>
          <a:effectLst>
            <a:outerShdw blurRad="317500" dist="76200" dir="5400000" algn="ctr" rotWithShape="0">
              <a:srgbClr val="000000">
                <a:alpha val="20000"/>
              </a:srgbClr>
            </a:outerShdw>
          </a:effectLst>
        </p:spPr>
      </p:pic>
      <p:sp>
        <p:nvSpPr>
          <p:cNvPr id="17" name="1">
            <a:extLst>
              <a:ext uri="{FF2B5EF4-FFF2-40B4-BE49-F238E27FC236}">
                <a16:creationId xmlns:a16="http://schemas.microsoft.com/office/drawing/2014/main" id="{C130394B-38FB-AB06-A180-88FADA7C726F}"/>
              </a:ext>
            </a:extLst>
          </p:cNvPr>
          <p:cNvSpPr txBox="1">
            <a:spLocks/>
          </p:cNvSpPr>
          <p:nvPr/>
        </p:nvSpPr>
        <p:spPr bwMode="auto">
          <a:xfrm rot="10800000">
            <a:off x="3359161" y="2461976"/>
            <a:ext cx="2397395" cy="3628323"/>
          </a:xfrm>
          <a:prstGeom prst="rect">
            <a:avLst/>
          </a:prstGeom>
          <a:gradFill>
            <a:gsLst>
              <a:gs pos="50000">
                <a:schemeClr val="accent3">
                  <a:lumMod val="20000"/>
                  <a:lumOff val="80000"/>
                </a:schemeClr>
              </a:gs>
              <a:gs pos="0">
                <a:schemeClr val="bg1"/>
              </a:gs>
              <a:gs pos="100000">
                <a:schemeClr val="accent1">
                  <a:lumMod val="40000"/>
                  <a:lumOff val="60000"/>
                </a:schemeClr>
              </a:gs>
            </a:gsLst>
            <a:lin ang="5400000" scaled="0"/>
          </a:gradFill>
          <a:ln w="50800">
            <a:noFill/>
            <a:miter lim="800000"/>
            <a:headEnd/>
            <a:tailEnd/>
          </a:ln>
          <a:effectLst>
            <a:outerShdw blurRad="317500" dist="76200" dir="5400000" algn="ctr" rotWithShape="0">
              <a:srgbClr val="000000">
                <a:alpha val="25000"/>
              </a:srgbClr>
            </a:outerShdw>
          </a:effectLst>
        </p:spPr>
        <p:txBody>
          <a:bodyPr vert="horz" wrap="square" lIns="251999" tIns="396000" rIns="180000" bIns="18000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2200"/>
              </a:lnSpc>
              <a:spcBef>
                <a:spcPts val="1200"/>
              </a:spcBef>
              <a:spcAft>
                <a:spcPts val="1200"/>
              </a:spcAft>
              <a:buNone/>
            </a:pPr>
            <a:endParaRPr lang="en-US" sz="1600">
              <a:latin typeface="Arial" panose="020B0604020202020204" pitchFamily="34" charset="0"/>
              <a:cs typeface="Arial" panose="020B0604020202020204" pitchFamily="34" charset="0"/>
            </a:endParaRPr>
          </a:p>
        </p:txBody>
      </p:sp>
      <p:sp>
        <p:nvSpPr>
          <p:cNvPr id="18" name="Rectangle 17">
            <a:extLst>
              <a:ext uri="{FF2B5EF4-FFF2-40B4-BE49-F238E27FC236}">
                <a16:creationId xmlns:a16="http://schemas.microsoft.com/office/drawing/2014/main" id="{70D147E2-44EB-B2FE-6C9E-E83299D3AEE6}"/>
              </a:ext>
            </a:extLst>
          </p:cNvPr>
          <p:cNvSpPr/>
          <p:nvPr/>
        </p:nvSpPr>
        <p:spPr bwMode="auto">
          <a:xfrm>
            <a:off x="3359167" y="2461978"/>
            <a:ext cx="2397397" cy="1032946"/>
          </a:xfrm>
          <a:prstGeom prst="rect">
            <a:avLst/>
          </a:prstGeom>
          <a:solidFill>
            <a:srgbClr val="005EB8"/>
          </a:solidFill>
          <a:ln w="50800">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19" name="1">
            <a:extLst>
              <a:ext uri="{FF2B5EF4-FFF2-40B4-BE49-F238E27FC236}">
                <a16:creationId xmlns:a16="http://schemas.microsoft.com/office/drawing/2014/main" id="{730011CA-83A4-5096-50A6-89416761C8D1}"/>
              </a:ext>
            </a:extLst>
          </p:cNvPr>
          <p:cNvSpPr txBox="1">
            <a:spLocks/>
          </p:cNvSpPr>
          <p:nvPr/>
        </p:nvSpPr>
        <p:spPr bwMode="auto">
          <a:xfrm>
            <a:off x="4308318" y="2658485"/>
            <a:ext cx="1413668" cy="637309"/>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1800"/>
              </a:lnSpc>
              <a:spcBef>
                <a:spcPts val="1200"/>
              </a:spcBef>
              <a:spcAft>
                <a:spcPts val="1200"/>
              </a:spcAft>
              <a:buNone/>
            </a:pPr>
            <a:r>
              <a:rPr lang="en-US" sz="1700" b="1">
                <a:solidFill>
                  <a:schemeClr val="bg1"/>
                </a:solidFill>
                <a:latin typeface="Arial" panose="020B0604020202020204" pitchFamily="34" charset="0"/>
                <a:cs typeface="Arial" panose="020B0604020202020204" pitchFamily="34" charset="0"/>
              </a:rPr>
              <a:t>Staff</a:t>
            </a:r>
            <a:endParaRPr lang="en-US" sz="1700">
              <a:solidFill>
                <a:schemeClr val="bg1"/>
              </a:solidFill>
              <a:latin typeface="Arial" panose="020B0604020202020204" pitchFamily="34" charset="0"/>
              <a:cs typeface="Arial" panose="020B0604020202020204" pitchFamily="34" charset="0"/>
            </a:endParaRPr>
          </a:p>
        </p:txBody>
      </p:sp>
      <p:sp>
        <p:nvSpPr>
          <p:cNvPr id="20" name="1">
            <a:extLst>
              <a:ext uri="{FF2B5EF4-FFF2-40B4-BE49-F238E27FC236}">
                <a16:creationId xmlns:a16="http://schemas.microsoft.com/office/drawing/2014/main" id="{8C7253A5-1A01-6CDC-4347-702CAEB7A80F}"/>
              </a:ext>
            </a:extLst>
          </p:cNvPr>
          <p:cNvSpPr txBox="1">
            <a:spLocks/>
          </p:cNvSpPr>
          <p:nvPr/>
        </p:nvSpPr>
        <p:spPr bwMode="auto">
          <a:xfrm>
            <a:off x="3566982" y="3648864"/>
            <a:ext cx="1979324" cy="234352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1600"/>
              </a:lnSpc>
              <a:spcBef>
                <a:spcPts val="300"/>
              </a:spcBef>
              <a:spcAft>
                <a:spcPts val="300"/>
              </a:spcAft>
              <a:buClr>
                <a:schemeClr val="accent3"/>
              </a:buClr>
              <a:buNone/>
            </a:pPr>
            <a:r>
              <a:rPr lang="en-US" sz="1300" b="1">
                <a:latin typeface="Arial" panose="020B0604020202020204" pitchFamily="34" charset="0"/>
                <a:cs typeface="Arial" panose="020B0604020202020204" pitchFamily="34" charset="0"/>
              </a:rPr>
              <a:t>Role: Ask, Advise, Refer</a:t>
            </a:r>
          </a:p>
          <a:p>
            <a:pPr marL="222250" indent="-222250">
              <a:lnSpc>
                <a:spcPts val="1600"/>
              </a:lnSpc>
              <a:spcBef>
                <a:spcPts val="300"/>
              </a:spcBef>
              <a:spcAft>
                <a:spcPts val="300"/>
              </a:spcAft>
              <a:buClr>
                <a:schemeClr val="accent3"/>
              </a:buClr>
            </a:pPr>
            <a:r>
              <a:rPr lang="en-US" sz="1300">
                <a:latin typeface="Arial" panose="020B0604020202020204" pitchFamily="34" charset="0"/>
                <a:cs typeface="Arial" panose="020B0604020202020204" pitchFamily="34" charset="0"/>
              </a:rPr>
              <a:t>Support workers</a:t>
            </a:r>
          </a:p>
          <a:p>
            <a:pPr marL="222250" indent="-222250">
              <a:lnSpc>
                <a:spcPts val="1600"/>
              </a:lnSpc>
              <a:spcBef>
                <a:spcPts val="300"/>
              </a:spcBef>
              <a:spcAft>
                <a:spcPts val="300"/>
              </a:spcAft>
              <a:buClr>
                <a:schemeClr val="accent3"/>
              </a:buClr>
            </a:pPr>
            <a:r>
              <a:rPr lang="en-US" sz="1300">
                <a:latin typeface="Arial" panose="020B0604020202020204" pitchFamily="34" charset="0"/>
                <a:cs typeface="Arial" panose="020B0604020202020204" pitchFamily="34" charset="0"/>
              </a:rPr>
              <a:t>Clinical support staff	</a:t>
            </a:r>
          </a:p>
          <a:p>
            <a:pPr marL="222250" indent="-222250">
              <a:lnSpc>
                <a:spcPts val="1600"/>
              </a:lnSpc>
              <a:spcBef>
                <a:spcPts val="300"/>
              </a:spcBef>
              <a:spcAft>
                <a:spcPts val="300"/>
              </a:spcAft>
              <a:buClr>
                <a:schemeClr val="accent3"/>
              </a:buClr>
            </a:pPr>
            <a:r>
              <a:rPr lang="en-US" sz="1300">
                <a:latin typeface="Arial" panose="020B0604020202020204" pitchFamily="34" charset="0"/>
                <a:cs typeface="Arial" panose="020B0604020202020204" pitchFamily="34" charset="0"/>
              </a:rPr>
              <a:t>Nursing 			</a:t>
            </a:r>
          </a:p>
          <a:p>
            <a:pPr marL="222250" indent="-222250">
              <a:lnSpc>
                <a:spcPts val="1600"/>
              </a:lnSpc>
              <a:spcBef>
                <a:spcPts val="300"/>
              </a:spcBef>
              <a:spcAft>
                <a:spcPts val="300"/>
              </a:spcAft>
              <a:buClr>
                <a:schemeClr val="accent3"/>
              </a:buClr>
            </a:pPr>
            <a:r>
              <a:rPr lang="en-US" sz="1300">
                <a:latin typeface="Arial" panose="020B0604020202020204" pitchFamily="34" charset="0"/>
                <a:cs typeface="Arial" panose="020B0604020202020204" pitchFamily="34" charset="0"/>
              </a:rPr>
              <a:t>Pharmacists 		</a:t>
            </a:r>
          </a:p>
          <a:p>
            <a:pPr marL="222250" indent="-222250">
              <a:lnSpc>
                <a:spcPts val="1600"/>
              </a:lnSpc>
              <a:spcBef>
                <a:spcPts val="300"/>
              </a:spcBef>
              <a:spcAft>
                <a:spcPts val="300"/>
              </a:spcAft>
              <a:buClr>
                <a:schemeClr val="accent3"/>
              </a:buClr>
            </a:pPr>
            <a:r>
              <a:rPr lang="en-US" sz="1300">
                <a:latin typeface="Arial" panose="020B0604020202020204" pitchFamily="34" charset="0"/>
                <a:cs typeface="Arial" panose="020B0604020202020204" pitchFamily="34" charset="0"/>
              </a:rPr>
              <a:t>Allied health professionals</a:t>
            </a:r>
          </a:p>
          <a:p>
            <a:pPr marL="222250" indent="-222250">
              <a:lnSpc>
                <a:spcPts val="1600"/>
              </a:lnSpc>
              <a:spcBef>
                <a:spcPts val="300"/>
              </a:spcBef>
              <a:spcAft>
                <a:spcPts val="300"/>
              </a:spcAft>
              <a:buClr>
                <a:schemeClr val="accent3"/>
              </a:buClr>
            </a:pPr>
            <a:r>
              <a:rPr lang="en-US" sz="1300">
                <a:latin typeface="Arial" panose="020B0604020202020204" pitchFamily="34" charset="0"/>
                <a:cs typeface="Arial" panose="020B0604020202020204" pitchFamily="34" charset="0"/>
              </a:rPr>
              <a:t>Physicians</a:t>
            </a:r>
          </a:p>
        </p:txBody>
      </p:sp>
      <p:pic>
        <p:nvPicPr>
          <p:cNvPr id="24" name="Picture 23">
            <a:extLst>
              <a:ext uri="{FF2B5EF4-FFF2-40B4-BE49-F238E27FC236}">
                <a16:creationId xmlns:a16="http://schemas.microsoft.com/office/drawing/2014/main" id="{894FF0DE-D09B-1719-FD27-AF707FE2E73F}"/>
              </a:ext>
            </a:extLst>
          </p:cNvPr>
          <p:cNvPicPr>
            <a:picLocks noChangeAspect="1"/>
          </p:cNvPicPr>
          <p:nvPr/>
        </p:nvPicPr>
        <p:blipFill>
          <a:blip r:embed="rId4"/>
          <a:srcRect/>
          <a:stretch/>
        </p:blipFill>
        <p:spPr>
          <a:xfrm>
            <a:off x="3504601" y="2629793"/>
            <a:ext cx="684474" cy="684474"/>
          </a:xfrm>
          <a:prstGeom prst="rect">
            <a:avLst/>
          </a:prstGeom>
          <a:effectLst>
            <a:outerShdw blurRad="317500" dist="76200" dir="5400000" algn="ctr" rotWithShape="0">
              <a:srgbClr val="000000">
                <a:alpha val="20000"/>
              </a:srgbClr>
            </a:outerShdw>
          </a:effectLst>
        </p:spPr>
      </p:pic>
      <p:sp>
        <p:nvSpPr>
          <p:cNvPr id="25" name="1">
            <a:extLst>
              <a:ext uri="{FF2B5EF4-FFF2-40B4-BE49-F238E27FC236}">
                <a16:creationId xmlns:a16="http://schemas.microsoft.com/office/drawing/2014/main" id="{F8B33F32-5578-5731-12E0-343B6E266CF9}"/>
              </a:ext>
            </a:extLst>
          </p:cNvPr>
          <p:cNvSpPr txBox="1">
            <a:spLocks/>
          </p:cNvSpPr>
          <p:nvPr/>
        </p:nvSpPr>
        <p:spPr bwMode="auto">
          <a:xfrm rot="10800000">
            <a:off x="6023390" y="2461976"/>
            <a:ext cx="2397395" cy="3628323"/>
          </a:xfrm>
          <a:prstGeom prst="rect">
            <a:avLst/>
          </a:prstGeom>
          <a:gradFill>
            <a:gsLst>
              <a:gs pos="50000">
                <a:schemeClr val="accent3">
                  <a:lumMod val="20000"/>
                  <a:lumOff val="80000"/>
                </a:schemeClr>
              </a:gs>
              <a:gs pos="0">
                <a:schemeClr val="bg1"/>
              </a:gs>
              <a:gs pos="100000">
                <a:schemeClr val="accent1">
                  <a:lumMod val="40000"/>
                  <a:lumOff val="60000"/>
                </a:schemeClr>
              </a:gs>
            </a:gsLst>
            <a:lin ang="5400000" scaled="0"/>
          </a:gradFill>
          <a:ln w="50800">
            <a:noFill/>
            <a:miter lim="800000"/>
            <a:headEnd/>
            <a:tailEnd/>
          </a:ln>
          <a:effectLst>
            <a:outerShdw blurRad="317500" dist="76200" dir="5400000" algn="ctr" rotWithShape="0">
              <a:srgbClr val="000000">
                <a:alpha val="25000"/>
              </a:srgbClr>
            </a:outerShdw>
          </a:effectLst>
        </p:spPr>
        <p:txBody>
          <a:bodyPr vert="horz" wrap="square" lIns="251999" tIns="396000" rIns="180000" bIns="18000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gn="ctr">
              <a:lnSpc>
                <a:spcPts val="2200"/>
              </a:lnSpc>
              <a:spcBef>
                <a:spcPts val="1200"/>
              </a:spcBef>
              <a:spcAft>
                <a:spcPts val="1200"/>
              </a:spcAft>
              <a:buNone/>
            </a:pPr>
            <a:endParaRPr lang="en-US" sz="1600">
              <a:latin typeface="Arial" panose="020B0604020202020204" pitchFamily="34" charset="0"/>
              <a:cs typeface="Arial" panose="020B0604020202020204" pitchFamily="34" charset="0"/>
            </a:endParaRPr>
          </a:p>
        </p:txBody>
      </p:sp>
      <p:sp>
        <p:nvSpPr>
          <p:cNvPr id="26" name="Rectangle 25">
            <a:extLst>
              <a:ext uri="{FF2B5EF4-FFF2-40B4-BE49-F238E27FC236}">
                <a16:creationId xmlns:a16="http://schemas.microsoft.com/office/drawing/2014/main" id="{3335765A-F9A4-3FD0-A010-EE86F921AC77}"/>
              </a:ext>
            </a:extLst>
          </p:cNvPr>
          <p:cNvSpPr/>
          <p:nvPr/>
        </p:nvSpPr>
        <p:spPr bwMode="auto">
          <a:xfrm>
            <a:off x="6023397" y="2461978"/>
            <a:ext cx="2397397" cy="1032946"/>
          </a:xfrm>
          <a:prstGeom prst="rect">
            <a:avLst/>
          </a:prstGeom>
          <a:solidFill>
            <a:srgbClr val="005EB8"/>
          </a:solidFill>
          <a:ln w="50800">
            <a:noFill/>
            <a:miter lim="800000"/>
            <a:headEnd/>
            <a:tailEnd/>
          </a:ln>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sp>
        <p:nvSpPr>
          <p:cNvPr id="27" name="1">
            <a:extLst>
              <a:ext uri="{FF2B5EF4-FFF2-40B4-BE49-F238E27FC236}">
                <a16:creationId xmlns:a16="http://schemas.microsoft.com/office/drawing/2014/main" id="{F0998F68-C499-D536-8C95-19F5FF32752F}"/>
              </a:ext>
            </a:extLst>
          </p:cNvPr>
          <p:cNvSpPr txBox="1">
            <a:spLocks/>
          </p:cNvSpPr>
          <p:nvPr/>
        </p:nvSpPr>
        <p:spPr bwMode="auto">
          <a:xfrm>
            <a:off x="6972547" y="2658485"/>
            <a:ext cx="1413668" cy="637309"/>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1900"/>
              </a:lnSpc>
              <a:spcBef>
                <a:spcPts val="1200"/>
              </a:spcBef>
              <a:spcAft>
                <a:spcPts val="1200"/>
              </a:spcAft>
              <a:buNone/>
            </a:pPr>
            <a:r>
              <a:rPr lang="en-US" sz="1700" b="1">
                <a:solidFill>
                  <a:schemeClr val="bg1"/>
                </a:solidFill>
                <a:latin typeface="Arial" panose="020B0604020202020204" pitchFamily="34" charset="0"/>
                <a:cs typeface="Arial" panose="020B0604020202020204" pitchFamily="34" charset="0"/>
              </a:rPr>
              <a:t>Tobacco Treatment Team</a:t>
            </a:r>
            <a:endParaRPr lang="en-US" sz="1700">
              <a:solidFill>
                <a:schemeClr val="bg1"/>
              </a:solidFill>
              <a:latin typeface="Arial" panose="020B0604020202020204" pitchFamily="34" charset="0"/>
              <a:cs typeface="Arial" panose="020B0604020202020204" pitchFamily="34" charset="0"/>
            </a:endParaRPr>
          </a:p>
        </p:txBody>
      </p:sp>
      <p:sp>
        <p:nvSpPr>
          <p:cNvPr id="28" name="1">
            <a:extLst>
              <a:ext uri="{FF2B5EF4-FFF2-40B4-BE49-F238E27FC236}">
                <a16:creationId xmlns:a16="http://schemas.microsoft.com/office/drawing/2014/main" id="{548993CC-91C2-EC0B-9F07-D6428B309296}"/>
              </a:ext>
            </a:extLst>
          </p:cNvPr>
          <p:cNvSpPr txBox="1">
            <a:spLocks/>
          </p:cNvSpPr>
          <p:nvPr/>
        </p:nvSpPr>
        <p:spPr bwMode="auto">
          <a:xfrm>
            <a:off x="6231211" y="3648864"/>
            <a:ext cx="1979324" cy="2343528"/>
          </a:xfrm>
          <a:prstGeom prst="rect">
            <a:avLst/>
          </a:prstGeom>
          <a:noFill/>
          <a:ln w="9525">
            <a:noFill/>
            <a:miter lim="800000"/>
            <a:headEnd/>
            <a:tailEnd/>
          </a:ln>
          <a:effectLst/>
        </p:spPr>
        <p:txBody>
          <a:bodyPr vert="horz" wrap="square" lIns="0" tIns="0" rIns="0" bIns="0" numCol="1" anchor="t" anchorCtr="0" compatLnSpc="1">
            <a:prstTxWarp prst="textNoShape">
              <a:avLst/>
            </a:prstTxWarp>
          </a:bodyPr>
          <a:lstStyle>
            <a:lvl1pPr marL="288000" indent="-288363" algn="l" defTabSz="457200" rtl="0" eaLnBrk="0" fontAlgn="base" hangingPunct="0">
              <a:lnSpc>
                <a:spcPts val="2800"/>
              </a:lnSpc>
              <a:spcBef>
                <a:spcPts val="500"/>
              </a:spcBef>
              <a:spcAft>
                <a:spcPts val="500"/>
              </a:spcAft>
              <a:buClr>
                <a:srgbClr val="00BCBF"/>
              </a:buClr>
              <a:buSzPct val="120000"/>
              <a:buFont typeface="Lucida Grande" panose="020B0600040502020204" pitchFamily="34"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tx1"/>
              </a:buClr>
              <a:buFont typeface="System Font Regular"/>
              <a:buChar char="–"/>
              <a:tabLst>
                <a:tab pos="287338" algn="l"/>
              </a:tabLst>
              <a:defRPr sz="1800" b="0" i="0" kern="1200">
                <a:solidFill>
                  <a:schemeClr val="tx1"/>
                </a:solidFill>
                <a:latin typeface="Century Gothic" panose="020B0502020202020204" pitchFamily="34" charset="0"/>
                <a:ea typeface="+mn-ea"/>
                <a:cs typeface="+mn-cs"/>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1600"/>
              </a:lnSpc>
              <a:spcBef>
                <a:spcPts val="300"/>
              </a:spcBef>
              <a:spcAft>
                <a:spcPts val="300"/>
              </a:spcAft>
              <a:buClr>
                <a:schemeClr val="accent3"/>
              </a:buClr>
              <a:buNone/>
            </a:pPr>
            <a:r>
              <a:rPr lang="en-US" sz="1300" b="1">
                <a:latin typeface="Arial" panose="020B0604020202020204" pitchFamily="34" charset="0"/>
                <a:cs typeface="Arial" panose="020B0604020202020204" pitchFamily="34" charset="0"/>
              </a:rPr>
              <a:t>Role: High quality service delivery and </a:t>
            </a:r>
            <a:br>
              <a:rPr lang="en-US" sz="1300" b="1">
                <a:latin typeface="Arial" panose="020B0604020202020204" pitchFamily="34" charset="0"/>
                <a:cs typeface="Arial" panose="020B0604020202020204" pitchFamily="34" charset="0"/>
              </a:rPr>
            </a:br>
            <a:r>
              <a:rPr lang="en-US" sz="1300" b="1">
                <a:latin typeface="Arial" panose="020B0604020202020204" pitchFamily="34" charset="0"/>
                <a:cs typeface="Arial" panose="020B0604020202020204" pitchFamily="34" charset="0"/>
              </a:rPr>
              <a:t>LTP targets</a:t>
            </a:r>
          </a:p>
          <a:p>
            <a:pPr marL="222250" indent="-222250">
              <a:lnSpc>
                <a:spcPts val="1600"/>
              </a:lnSpc>
              <a:spcBef>
                <a:spcPts val="300"/>
              </a:spcBef>
              <a:spcAft>
                <a:spcPts val="300"/>
              </a:spcAft>
              <a:buClr>
                <a:schemeClr val="accent3"/>
              </a:buClr>
            </a:pPr>
            <a:r>
              <a:rPr lang="en-US" sz="1300">
                <a:latin typeface="Arial" panose="020B0604020202020204" pitchFamily="34" charset="0"/>
                <a:cs typeface="Arial" panose="020B0604020202020204" pitchFamily="34" charset="0"/>
              </a:rPr>
              <a:t>Clinical Leadership</a:t>
            </a:r>
          </a:p>
          <a:p>
            <a:pPr marL="222250" indent="-222250">
              <a:lnSpc>
                <a:spcPts val="1600"/>
              </a:lnSpc>
              <a:spcBef>
                <a:spcPts val="300"/>
              </a:spcBef>
              <a:spcAft>
                <a:spcPts val="300"/>
              </a:spcAft>
              <a:buClr>
                <a:schemeClr val="accent3"/>
              </a:buClr>
            </a:pPr>
            <a:r>
              <a:rPr lang="en-US" sz="1300">
                <a:latin typeface="Arial" panose="020B0604020202020204" pitchFamily="34" charset="0"/>
                <a:cs typeface="Arial" panose="020B0604020202020204" pitchFamily="34" charset="0"/>
              </a:rPr>
              <a:t>QI Leads</a:t>
            </a:r>
          </a:p>
          <a:p>
            <a:pPr marL="222250" indent="-222250">
              <a:lnSpc>
                <a:spcPts val="1600"/>
              </a:lnSpc>
              <a:spcBef>
                <a:spcPts val="300"/>
              </a:spcBef>
              <a:spcAft>
                <a:spcPts val="300"/>
              </a:spcAft>
              <a:buClr>
                <a:schemeClr val="accent3"/>
              </a:buClr>
            </a:pPr>
            <a:r>
              <a:rPr lang="en-US" sz="1300">
                <a:latin typeface="Arial" panose="020B0604020202020204" pitchFamily="34" charset="0"/>
                <a:cs typeface="Arial" panose="020B0604020202020204" pitchFamily="34" charset="0"/>
              </a:rPr>
              <a:t>Tobacco Lead</a:t>
            </a:r>
          </a:p>
          <a:p>
            <a:pPr marL="222250" indent="-222250">
              <a:lnSpc>
                <a:spcPts val="1600"/>
              </a:lnSpc>
              <a:spcBef>
                <a:spcPts val="300"/>
              </a:spcBef>
              <a:spcAft>
                <a:spcPts val="300"/>
              </a:spcAft>
              <a:buClr>
                <a:schemeClr val="accent3"/>
              </a:buClr>
            </a:pPr>
            <a:r>
              <a:rPr lang="en-US" sz="1300">
                <a:latin typeface="Arial" panose="020B0604020202020204" pitchFamily="34" charset="0"/>
                <a:cs typeface="Arial" panose="020B0604020202020204" pitchFamily="34" charset="0"/>
              </a:rPr>
              <a:t>TDAs</a:t>
            </a:r>
          </a:p>
        </p:txBody>
      </p:sp>
      <p:pic>
        <p:nvPicPr>
          <p:cNvPr id="29" name="Picture 28">
            <a:extLst>
              <a:ext uri="{FF2B5EF4-FFF2-40B4-BE49-F238E27FC236}">
                <a16:creationId xmlns:a16="http://schemas.microsoft.com/office/drawing/2014/main" id="{90160050-AA5B-497E-A8DC-45B0FEAB4F1F}"/>
              </a:ext>
            </a:extLst>
          </p:cNvPr>
          <p:cNvPicPr>
            <a:picLocks noChangeAspect="1"/>
          </p:cNvPicPr>
          <p:nvPr/>
        </p:nvPicPr>
        <p:blipFill>
          <a:blip r:embed="rId5"/>
          <a:srcRect/>
          <a:stretch/>
        </p:blipFill>
        <p:spPr>
          <a:xfrm>
            <a:off x="6168830" y="2629793"/>
            <a:ext cx="684474" cy="684474"/>
          </a:xfrm>
          <a:prstGeom prst="rect">
            <a:avLst/>
          </a:prstGeom>
          <a:effectLst>
            <a:outerShdw blurRad="317500" dist="76200" dir="5400000" algn="ctr" rotWithShape="0">
              <a:srgbClr val="000000">
                <a:alpha val="20000"/>
              </a:srgbClr>
            </a:outerShdw>
          </a:effectLst>
        </p:spPr>
      </p:pic>
      <p:sp>
        <p:nvSpPr>
          <p:cNvPr id="45" name="Oval 44">
            <a:extLst>
              <a:ext uri="{FF2B5EF4-FFF2-40B4-BE49-F238E27FC236}">
                <a16:creationId xmlns:a16="http://schemas.microsoft.com/office/drawing/2014/main" id="{A65C7679-E6E3-59B7-B712-546E976747E6}"/>
              </a:ext>
            </a:extLst>
          </p:cNvPr>
          <p:cNvSpPr/>
          <p:nvPr/>
        </p:nvSpPr>
        <p:spPr bwMode="auto">
          <a:xfrm>
            <a:off x="4051228" y="1222054"/>
            <a:ext cx="1041544" cy="1041544"/>
          </a:xfrm>
          <a:prstGeom prst="ellipse">
            <a:avLst/>
          </a:prstGeom>
          <a:solidFill>
            <a:schemeClr val="accent1"/>
          </a:solidFill>
          <a:ln w="9525">
            <a:noFill/>
            <a:miter lim="800000"/>
            <a:headEnd/>
            <a:tailEnd/>
          </a:ln>
          <a:effectLst>
            <a:outerShdw blurRad="317500" dist="76200" dir="5400000" algn="ctr" rotWithShape="0">
              <a:srgbClr val="000000">
                <a:alpha val="50000"/>
              </a:srgbClr>
            </a:outerShdw>
          </a:effectLst>
        </p:spPr>
        <p:txBody>
          <a:bodyPr rot="0" vert="horz" wrap="square" lIns="360000" tIns="288000" rIns="360000" bIns="432000" rtlCol="0" anchor="ctr" anchorCtr="0" upright="1">
            <a:spAutoFit/>
          </a:bodyPr>
          <a:lstStyle/>
          <a:p>
            <a:pPr algn="ctr">
              <a:lnSpc>
                <a:spcPts val="2500"/>
              </a:lnSpc>
              <a:spcAft>
                <a:spcPts val="1250"/>
              </a:spcAft>
            </a:pPr>
            <a:endParaRPr lang="en-US" sz="2100" i="1">
              <a:solidFill>
                <a:srgbClr val="DD0000"/>
              </a:solidFill>
              <a:effectLst/>
              <a:latin typeface="Calibri"/>
              <a:ea typeface="Calibri"/>
              <a:cs typeface="Times New Roman"/>
            </a:endParaRPr>
          </a:p>
        </p:txBody>
      </p:sp>
      <p:pic>
        <p:nvPicPr>
          <p:cNvPr id="38" name="Graphic 37" descr="Hospital with solid fill">
            <a:extLst>
              <a:ext uri="{FF2B5EF4-FFF2-40B4-BE49-F238E27FC236}">
                <a16:creationId xmlns:a16="http://schemas.microsoft.com/office/drawing/2014/main" id="{B3FDE728-EF09-FC2A-A45C-C807C7982EAB}"/>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256397" y="1369879"/>
            <a:ext cx="631206" cy="631206"/>
          </a:xfrm>
          <a:prstGeom prst="rect">
            <a:avLst/>
          </a:prstGeom>
        </p:spPr>
      </p:pic>
    </p:spTree>
    <p:extLst>
      <p:ext uri="{BB962C8B-B14F-4D97-AF65-F5344CB8AC3E}">
        <p14:creationId xmlns:p14="http://schemas.microsoft.com/office/powerpoint/2010/main" val="307434618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2C62991C-9530-10CD-EDE3-DBDE059AFD0B}"/>
              </a:ext>
            </a:extLst>
          </p:cNvPr>
          <p:cNvPicPr>
            <a:picLocks noChangeAspect="1"/>
          </p:cNvPicPr>
          <p:nvPr/>
        </p:nvPicPr>
        <p:blipFill>
          <a:blip r:embed="rId3"/>
          <a:srcRect/>
          <a:stretch/>
        </p:blipFill>
        <p:spPr>
          <a:xfrm>
            <a:off x="0" y="0"/>
            <a:ext cx="9144000" cy="6858000"/>
          </a:xfrm>
          <a:prstGeom prst="rect">
            <a:avLst/>
          </a:prstGeom>
        </p:spPr>
      </p:pic>
      <p:sp>
        <p:nvSpPr>
          <p:cNvPr id="79" name="TextBox 78">
            <a:extLst>
              <a:ext uri="{FF2B5EF4-FFF2-40B4-BE49-F238E27FC236}">
                <a16:creationId xmlns:a16="http://schemas.microsoft.com/office/drawing/2014/main" id="{16BD2193-336B-3192-10F8-419BF201F4DB}"/>
              </a:ext>
            </a:extLst>
          </p:cNvPr>
          <p:cNvSpPr txBox="1"/>
          <p:nvPr/>
        </p:nvSpPr>
        <p:spPr bwMode="auto">
          <a:xfrm>
            <a:off x="9919855" y="3738101"/>
            <a:ext cx="0" cy="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fontScale="25000" lnSpcReduction="20000"/>
          </a:bodyPr>
          <a:lstStyle/>
          <a:p>
            <a: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endParaRPr kumimoji="0" lang="en-US" sz="2200" b="0" i="0" u="none" strike="noStrike" kern="1200" cap="none" spc="0" normalizeH="0" baseline="0" noProof="0">
              <a:ln>
                <a:noFill/>
              </a:ln>
              <a:solidFill>
                <a:srgbClr val="EEAB91"/>
              </a:solidFill>
              <a:effectLst/>
              <a:uLnTx/>
              <a:uFillTx/>
              <a:latin typeface="+mn-lt"/>
              <a:ea typeface="Geneva" pitchFamily="-109" charset="0"/>
              <a:cs typeface="Geneva" pitchFamily="-109" charset="0"/>
            </a:endParaRPr>
          </a:p>
        </p:txBody>
      </p:sp>
      <p:pic>
        <p:nvPicPr>
          <p:cNvPr id="4" name="Graphic 3">
            <a:extLst>
              <a:ext uri="{FF2B5EF4-FFF2-40B4-BE49-F238E27FC236}">
                <a16:creationId xmlns:a16="http://schemas.microsoft.com/office/drawing/2014/main" id="{A164BDFF-249C-F356-9BCB-DCE20306858C}"/>
              </a:ext>
            </a:extLst>
          </p:cNvPr>
          <p:cNvPicPr>
            <a:picLocks noChangeAspect="1"/>
          </p:cNvPicPr>
          <p:nvPr/>
        </p:nvPicPr>
        <p:blipFill>
          <a:blip r:embed="rId4">
            <a:extLst>
              <a:ext uri="{96DAC541-7B7A-43D3-8B79-37D633B846F1}">
                <asvg:svgBlip xmlns:asvg="http://schemas.microsoft.com/office/drawing/2016/SVG/main" r:embed="rId5"/>
              </a:ext>
            </a:extLst>
          </a:blip>
          <a:srcRect/>
          <a:stretch/>
        </p:blipFill>
        <p:spPr>
          <a:xfrm>
            <a:off x="5384494" y="546315"/>
            <a:ext cx="3115911" cy="5765368"/>
          </a:xfrm>
          <a:prstGeom prst="rect">
            <a:avLst/>
          </a:prstGeom>
          <a:effectLst>
            <a:outerShdw blurRad="317500" dist="76200" dir="5400000" algn="ctr" rotWithShape="0">
              <a:srgbClr val="000000">
                <a:alpha val="25000"/>
              </a:srgbClr>
            </a:outerShdw>
          </a:effectLst>
        </p:spPr>
      </p:pic>
      <p:sp>
        <p:nvSpPr>
          <p:cNvPr id="3" name="Text Placeholder 2">
            <a:extLst>
              <a:ext uri="{FF2B5EF4-FFF2-40B4-BE49-F238E27FC236}">
                <a16:creationId xmlns:a16="http://schemas.microsoft.com/office/drawing/2014/main" id="{4DD56504-0587-B9CC-8B2E-C1BB7DDF81D0}"/>
              </a:ext>
            </a:extLst>
          </p:cNvPr>
          <p:cNvSpPr txBox="1">
            <a:spLocks/>
          </p:cNvSpPr>
          <p:nvPr/>
        </p:nvSpPr>
        <p:spPr>
          <a:xfrm>
            <a:off x="571499" y="1806200"/>
            <a:ext cx="4085742" cy="2998276"/>
          </a:xfrm>
          <a:prstGeom prst="rect">
            <a:avLst/>
          </a:prstGeom>
        </p:spPr>
        <p:txBody>
          <a:bodyPr anchor="ctr"/>
          <a:lstStyle>
            <a:lvl1pPr marL="288000" indent="-288363" algn="l" defTabSz="457200" rtl="0" eaLnBrk="0" fontAlgn="base" hangingPunct="0">
              <a:lnSpc>
                <a:spcPts val="2800"/>
              </a:lnSpc>
              <a:spcBef>
                <a:spcPts val="500"/>
              </a:spcBef>
              <a:spcAft>
                <a:spcPts val="500"/>
              </a:spcAft>
              <a:buClr>
                <a:schemeClr val="accent3"/>
              </a:buClr>
              <a:buSzPct val="120000"/>
              <a:buFont typeface="Lucida Grande" panose="020B0600040502020204" pitchFamily="34" charset="0"/>
              <a:buChar char="■"/>
              <a:defRPr sz="1800" b="0" i="0" kern="1200">
                <a:solidFill>
                  <a:schemeClr val="tx1"/>
                </a:solidFill>
                <a:latin typeface="Arial" panose="020B0604020202020204" pitchFamily="34" charset="0"/>
                <a:ea typeface="Geneva" pitchFamily="-109" charset="0"/>
                <a:cs typeface="Arial" panose="020B0604020202020204" pitchFamily="34" charset="0"/>
              </a:defRPr>
            </a:lvl1pPr>
            <a:lvl2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2pPr>
            <a:lvl3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3pPr>
            <a:lvl4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4pPr>
            <a:lvl5pPr marL="288000" indent="-288363" algn="l" defTabSz="457200" rtl="0" eaLnBrk="0" fontAlgn="base" hangingPunct="0">
              <a:lnSpc>
                <a:spcPts val="2200"/>
              </a:lnSpc>
              <a:spcBef>
                <a:spcPts val="500"/>
              </a:spcBef>
              <a:spcAft>
                <a:spcPts val="500"/>
              </a:spcAft>
              <a:buClr>
                <a:srgbClr val="00B1FF"/>
              </a:buClr>
              <a:buSzPct val="120000"/>
              <a:buFont typeface="Lucida Grande" pitchFamily="-109" charset="0"/>
              <a:buChar char="■"/>
              <a:defRPr sz="1800" b="0" i="0" kern="1200">
                <a:solidFill>
                  <a:schemeClr val="tx1"/>
                </a:solidFill>
                <a:latin typeface="Century Gothic" panose="020B0502020202020204" pitchFamily="34" charset="0"/>
                <a:ea typeface="Geneva" pitchFamily="-109" charset="0"/>
                <a:cs typeface="Century Gothic" panose="020B0502020202020204" pitchFamily="34" charset="0"/>
              </a:defRPr>
            </a:lvl5pPr>
            <a:lvl6pPr marL="579438" indent="-263525" algn="l" defTabSz="313200" rtl="0" eaLnBrk="1" latinLnBrk="0" hangingPunct="1">
              <a:lnSpc>
                <a:spcPts val="2800"/>
              </a:lnSpc>
              <a:spcBef>
                <a:spcPts val="500"/>
              </a:spcBef>
              <a:spcAft>
                <a:spcPts val="500"/>
              </a:spcAft>
              <a:buClr>
                <a:schemeClr val="accent3"/>
              </a:buClr>
              <a:buFont typeface="System Font Regular"/>
              <a:buChar char="–"/>
              <a:tabLst>
                <a:tab pos="287338" algn="l"/>
              </a:tabLst>
              <a:defRPr sz="1800" b="0" i="0" kern="1200">
                <a:solidFill>
                  <a:schemeClr val="tx1"/>
                </a:solidFill>
                <a:latin typeface="Arial" panose="020B0604020202020204" pitchFamily="34" charset="0"/>
                <a:ea typeface="+mn-ea"/>
                <a:cs typeface="Arial" panose="020B0604020202020204" pitchFamily="34" charset="0"/>
              </a:defRPr>
            </a:lvl6pPr>
            <a:lvl7pPr marL="2971800" indent="-228600" algn="l" defTabSz="313200" rtl="0" eaLnBrk="1" latinLnBrk="0" hangingPunct="1">
              <a:spcBef>
                <a:spcPct val="20000"/>
              </a:spcBef>
              <a:buFont typeface="System Font Regular"/>
              <a:buChar char="–"/>
              <a:tabLst>
                <a:tab pos="288000" algn="l"/>
              </a:tabLst>
              <a:defRPr sz="2000" b="0" i="0" kern="1200">
                <a:solidFill>
                  <a:schemeClr val="tx1"/>
                </a:solidFill>
                <a:latin typeface="Century Gothic" panose="020B0502020202020204" pitchFamily="34" charset="0"/>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a:lnSpc>
                <a:spcPts val="3500"/>
              </a:lnSpc>
              <a:spcAft>
                <a:spcPts val="1500"/>
              </a:spcAft>
              <a:buFont typeface="Lucida Grande" panose="020B0600040502020204" pitchFamily="34" charset="0"/>
              <a:buNone/>
            </a:pPr>
            <a:r>
              <a:rPr lang="en-US" sz="3000" b="1">
                <a:solidFill>
                  <a:srgbClr val="FB8802"/>
                </a:solidFill>
              </a:rPr>
              <a:t>Admission Bundle</a:t>
            </a:r>
            <a:endParaRPr lang="en-US" sz="2000" b="1">
              <a:solidFill>
                <a:srgbClr val="FB8802"/>
              </a:solidFill>
            </a:endParaRPr>
          </a:p>
          <a:p>
            <a:pPr marL="0" indent="0">
              <a:lnSpc>
                <a:spcPts val="3500"/>
              </a:lnSpc>
              <a:spcAft>
                <a:spcPts val="1500"/>
              </a:spcAft>
              <a:buFont typeface="Lucida Grande" panose="020B0600040502020204" pitchFamily="34" charset="0"/>
              <a:buNone/>
            </a:pPr>
            <a:r>
              <a:rPr lang="en-US" sz="2500"/>
              <a:t>Brief intervention </a:t>
            </a:r>
            <a:br>
              <a:rPr lang="en-US" sz="2500"/>
            </a:br>
            <a:r>
              <a:rPr lang="en-US" sz="2500"/>
              <a:t>&amp; acute management </a:t>
            </a:r>
            <a:br>
              <a:rPr lang="en-US" sz="2500"/>
            </a:br>
            <a:r>
              <a:rPr lang="en-US" sz="2500"/>
              <a:t>of nicotine withdrawal</a:t>
            </a:r>
            <a:endParaRPr lang="en-US" sz="2000" b="1"/>
          </a:p>
        </p:txBody>
      </p:sp>
    </p:spTree>
    <p:extLst>
      <p:ext uri="{BB962C8B-B14F-4D97-AF65-F5344CB8AC3E}">
        <p14:creationId xmlns:p14="http://schemas.microsoft.com/office/powerpoint/2010/main" val="136151450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Placeholder 7">
            <a:extLst>
              <a:ext uri="{FF2B5EF4-FFF2-40B4-BE49-F238E27FC236}">
                <a16:creationId xmlns:a16="http://schemas.microsoft.com/office/drawing/2014/main" id="{35417A2A-C36B-AE4E-77B0-2E3081D7637E}"/>
              </a:ext>
            </a:extLst>
          </p:cNvPr>
          <p:cNvSpPr>
            <a:spLocks noGrp="1"/>
          </p:cNvSpPr>
          <p:nvPr>
            <p:ph type="body" idx="1"/>
          </p:nvPr>
        </p:nvSpPr>
        <p:spPr>
          <a:xfrm>
            <a:off x="819974" y="1421164"/>
            <a:ext cx="3297254" cy="432197"/>
          </a:xfrm>
        </p:spPr>
        <p:txBody>
          <a:bodyPr>
            <a:normAutofit fontScale="77500" lnSpcReduction="20000"/>
          </a:bodyPr>
          <a:lstStyle/>
          <a:p>
            <a:r>
              <a:rPr lang="en-GB" sz="2700">
                <a:solidFill>
                  <a:srgbClr val="0072CF"/>
                </a:solidFill>
                <a:latin typeface="Calibri" panose="020F0502020204030204" pitchFamily="34" charset="0"/>
                <a:cs typeface="Calibri" panose="020F0502020204030204" pitchFamily="34" charset="0"/>
              </a:rPr>
              <a:t>Patient</a:t>
            </a:r>
            <a:r>
              <a:rPr lang="en-GB" sz="2400">
                <a:solidFill>
                  <a:schemeClr val="accent4">
                    <a:lumMod val="75000"/>
                    <a:lumOff val="25000"/>
                  </a:schemeClr>
                </a:solidFill>
                <a:latin typeface="Calibri" panose="020F0502020204030204" pitchFamily="34" charset="0"/>
                <a:cs typeface="Calibri" panose="020F0502020204030204" pitchFamily="34" charset="0"/>
              </a:rPr>
              <a:t> </a:t>
            </a:r>
          </a:p>
        </p:txBody>
      </p:sp>
      <p:sp>
        <p:nvSpPr>
          <p:cNvPr id="6" name="Content Placeholder 5">
            <a:extLst>
              <a:ext uri="{FF2B5EF4-FFF2-40B4-BE49-F238E27FC236}">
                <a16:creationId xmlns:a16="http://schemas.microsoft.com/office/drawing/2014/main" id="{6F59557C-E8D0-9233-6FAE-2CB6D55E3959}"/>
              </a:ext>
            </a:extLst>
          </p:cNvPr>
          <p:cNvSpPr>
            <a:spLocks noGrp="1"/>
          </p:cNvSpPr>
          <p:nvPr>
            <p:ph sz="half" idx="2"/>
          </p:nvPr>
        </p:nvSpPr>
        <p:spPr>
          <a:xfrm>
            <a:off x="795312" y="1952666"/>
            <a:ext cx="3994951" cy="2806304"/>
          </a:xfrm>
        </p:spPr>
        <p:txBody>
          <a:bodyPr>
            <a:normAutofit fontScale="25000" lnSpcReduction="20000"/>
          </a:bodyPr>
          <a:lstStyle/>
          <a:p>
            <a:r>
              <a:rPr lang="en-GB" sz="8000">
                <a:latin typeface="+mn-lt"/>
                <a:cs typeface="Calibri" panose="020F0502020204030204" pitchFamily="34" charset="0"/>
              </a:rPr>
              <a:t>Understood </a:t>
            </a:r>
          </a:p>
          <a:p>
            <a:r>
              <a:rPr lang="en-GB" sz="8000">
                <a:latin typeface="+mn-lt"/>
                <a:cs typeface="Calibri" panose="020F0502020204030204" pitchFamily="34" charset="0"/>
              </a:rPr>
              <a:t>Reassured</a:t>
            </a:r>
          </a:p>
          <a:p>
            <a:r>
              <a:rPr lang="en-GB" sz="8000">
                <a:latin typeface="+mn-lt"/>
                <a:cs typeface="Calibri" panose="020F0502020204030204" pitchFamily="34" charset="0"/>
              </a:rPr>
              <a:t>Supported</a:t>
            </a:r>
          </a:p>
          <a:p>
            <a:r>
              <a:rPr lang="en-GB" sz="8000">
                <a:latin typeface="+mn-lt"/>
                <a:cs typeface="Calibri" panose="020F0502020204030204" pitchFamily="34" charset="0"/>
              </a:rPr>
              <a:t>Invested </a:t>
            </a:r>
          </a:p>
          <a:p>
            <a:r>
              <a:rPr lang="en-GB" sz="8000">
                <a:latin typeface="+mn-lt"/>
                <a:cs typeface="Calibri" panose="020F0502020204030204" pitchFamily="34" charset="0"/>
              </a:rPr>
              <a:t>Motivated</a:t>
            </a:r>
          </a:p>
          <a:p>
            <a:r>
              <a:rPr lang="en-GB" sz="8000">
                <a:latin typeface="+mn-lt"/>
                <a:cs typeface="Calibri" panose="020F0502020204030204" pitchFamily="34" charset="0"/>
              </a:rPr>
              <a:t>Confident</a:t>
            </a:r>
          </a:p>
          <a:p>
            <a:r>
              <a:rPr lang="en-GB" sz="8000">
                <a:latin typeface="+mn-lt"/>
                <a:cs typeface="Calibri" panose="020F0502020204030204" pitchFamily="34" charset="0"/>
              </a:rPr>
              <a:t>Positive</a:t>
            </a:r>
          </a:p>
          <a:p>
            <a:r>
              <a:rPr lang="en-GB" sz="8000">
                <a:latin typeface="+mn-lt"/>
                <a:cs typeface="Calibri" panose="020F0502020204030204" pitchFamily="34" charset="0"/>
              </a:rPr>
              <a:t>Hopeful</a:t>
            </a:r>
          </a:p>
          <a:p>
            <a:endParaRPr lang="en-GB" sz="8000">
              <a:solidFill>
                <a:schemeClr val="accent5">
                  <a:lumMod val="75000"/>
                </a:schemeClr>
              </a:solidFill>
              <a:latin typeface="Calibri" panose="020F0502020204030204" pitchFamily="34" charset="0"/>
              <a:cs typeface="Calibri" panose="020F0502020204030204" pitchFamily="34" charset="0"/>
            </a:endParaRPr>
          </a:p>
          <a:p>
            <a:endParaRPr lang="en-GB" sz="8000">
              <a:solidFill>
                <a:schemeClr val="accent5">
                  <a:lumMod val="75000"/>
                </a:schemeClr>
              </a:solidFill>
              <a:latin typeface="Calibri" panose="020F0502020204030204" pitchFamily="34" charset="0"/>
              <a:cs typeface="Calibri" panose="020F0502020204030204" pitchFamily="34" charset="0"/>
            </a:endParaRPr>
          </a:p>
          <a:p>
            <a:endParaRPr lang="en-GB" sz="8000">
              <a:solidFill>
                <a:schemeClr val="accent5">
                  <a:lumMod val="75000"/>
                </a:schemeClr>
              </a:solidFill>
            </a:endParaRPr>
          </a:p>
          <a:p>
            <a:endParaRPr lang="en-GB" sz="8000">
              <a:solidFill>
                <a:schemeClr val="accent5">
                  <a:lumMod val="75000"/>
                </a:schemeClr>
              </a:solidFill>
            </a:endParaRPr>
          </a:p>
          <a:p>
            <a:endParaRPr lang="en-GB" sz="8000">
              <a:solidFill>
                <a:schemeClr val="accent5">
                  <a:lumMod val="75000"/>
                </a:schemeClr>
              </a:solidFill>
            </a:endParaRPr>
          </a:p>
          <a:p>
            <a:endParaRPr lang="en-GB" sz="8000">
              <a:solidFill>
                <a:schemeClr val="accent5">
                  <a:lumMod val="75000"/>
                </a:schemeClr>
              </a:solidFill>
            </a:endParaRPr>
          </a:p>
          <a:p>
            <a:endParaRPr lang="en-GB"/>
          </a:p>
        </p:txBody>
      </p:sp>
      <p:sp>
        <p:nvSpPr>
          <p:cNvPr id="9" name="Text Placeholder 8">
            <a:extLst>
              <a:ext uri="{FF2B5EF4-FFF2-40B4-BE49-F238E27FC236}">
                <a16:creationId xmlns:a16="http://schemas.microsoft.com/office/drawing/2014/main" id="{D52B0F27-912F-A32E-1AFB-0562C83C094B}"/>
              </a:ext>
            </a:extLst>
          </p:cNvPr>
          <p:cNvSpPr>
            <a:spLocks noGrp="1"/>
          </p:cNvSpPr>
          <p:nvPr>
            <p:ph type="body" sz="quarter" idx="3"/>
          </p:nvPr>
        </p:nvSpPr>
        <p:spPr>
          <a:xfrm>
            <a:off x="4385873" y="1421165"/>
            <a:ext cx="4148527" cy="432197"/>
          </a:xfrm>
        </p:spPr>
        <p:txBody>
          <a:bodyPr>
            <a:normAutofit fontScale="77500" lnSpcReduction="20000"/>
          </a:bodyPr>
          <a:lstStyle/>
          <a:p>
            <a:r>
              <a:rPr lang="en-GB" sz="2700">
                <a:solidFill>
                  <a:srgbClr val="0072CF"/>
                </a:solidFill>
                <a:latin typeface="Calibri" panose="020F0502020204030204" pitchFamily="34" charset="0"/>
                <a:cs typeface="Calibri" panose="020F0502020204030204" pitchFamily="34" charset="0"/>
              </a:rPr>
              <a:t>Healthcare professional</a:t>
            </a:r>
          </a:p>
        </p:txBody>
      </p:sp>
      <p:sp>
        <p:nvSpPr>
          <p:cNvPr id="7" name="Content Placeholder 6">
            <a:extLst>
              <a:ext uri="{FF2B5EF4-FFF2-40B4-BE49-F238E27FC236}">
                <a16:creationId xmlns:a16="http://schemas.microsoft.com/office/drawing/2014/main" id="{60F8494A-561D-B4C5-E2BC-18771CE5B971}"/>
              </a:ext>
            </a:extLst>
          </p:cNvPr>
          <p:cNvSpPr>
            <a:spLocks noGrp="1"/>
          </p:cNvSpPr>
          <p:nvPr>
            <p:ph sz="quarter" idx="4"/>
          </p:nvPr>
        </p:nvSpPr>
        <p:spPr>
          <a:xfrm>
            <a:off x="4261677" y="1967664"/>
            <a:ext cx="4659591" cy="2806304"/>
          </a:xfrm>
        </p:spPr>
        <p:txBody>
          <a:bodyPr>
            <a:normAutofit fontScale="25000" lnSpcReduction="20000"/>
          </a:bodyPr>
          <a:lstStyle/>
          <a:p>
            <a:r>
              <a:rPr lang="en-GB" sz="8000">
                <a:latin typeface="+mn-lt"/>
                <a:cs typeface="Calibri" panose="020F0502020204030204" pitchFamily="34" charset="0"/>
              </a:rPr>
              <a:t>Confident</a:t>
            </a:r>
          </a:p>
          <a:p>
            <a:r>
              <a:rPr lang="en-GB" sz="8000">
                <a:latin typeface="+mn-lt"/>
                <a:cs typeface="Calibri" panose="020F0502020204030204" pitchFamily="34" charset="0"/>
              </a:rPr>
              <a:t>Informed</a:t>
            </a:r>
          </a:p>
          <a:p>
            <a:r>
              <a:rPr lang="en-GB" sz="8000">
                <a:latin typeface="+mn-lt"/>
                <a:cs typeface="Calibri" panose="020F0502020204030204" pitchFamily="34" charset="0"/>
              </a:rPr>
              <a:t>Supported</a:t>
            </a:r>
          </a:p>
          <a:p>
            <a:r>
              <a:rPr lang="en-GB" sz="8000">
                <a:latin typeface="+mn-lt"/>
                <a:cs typeface="Calibri" panose="020F0502020204030204" pitchFamily="34" charset="0"/>
              </a:rPr>
              <a:t>Empowered </a:t>
            </a:r>
          </a:p>
          <a:p>
            <a:r>
              <a:rPr lang="en-GB" sz="8000">
                <a:latin typeface="+mn-lt"/>
                <a:cs typeface="Calibri" panose="020F0502020204030204" pitchFamily="34" charset="0"/>
              </a:rPr>
              <a:t>Believe in the patient’s ability to stop</a:t>
            </a:r>
          </a:p>
          <a:p>
            <a:r>
              <a:rPr lang="en-GB" sz="8000">
                <a:latin typeface="+mn-lt"/>
                <a:cs typeface="Calibri" panose="020F0502020204030204" pitchFamily="34" charset="0"/>
              </a:rPr>
              <a:t>Assured in their ability to ask, support</a:t>
            </a:r>
          </a:p>
          <a:p>
            <a:r>
              <a:rPr lang="en-GB" sz="8000">
                <a:latin typeface="+mn-lt"/>
                <a:cs typeface="Calibri" panose="020F0502020204030204" pitchFamily="34" charset="0"/>
              </a:rPr>
              <a:t>See it as part of good care</a:t>
            </a:r>
          </a:p>
          <a:p>
            <a:r>
              <a:rPr lang="en-GB" sz="8000">
                <a:latin typeface="+mn-lt"/>
                <a:cs typeface="Calibri" panose="020F0502020204030204" pitchFamily="34" charset="0"/>
              </a:rPr>
              <a:t>Have the time to treat – prioritise</a:t>
            </a:r>
          </a:p>
          <a:p>
            <a:pPr marL="0" indent="0">
              <a:buNone/>
            </a:pPr>
            <a:endParaRPr lang="en-GB" sz="8000">
              <a:solidFill>
                <a:schemeClr val="accent6">
                  <a:lumMod val="50000"/>
                </a:schemeClr>
              </a:solidFill>
              <a:latin typeface="Calibri" panose="020F0502020204030204" pitchFamily="34" charset="0"/>
              <a:cs typeface="Calibri" panose="020F0502020204030204" pitchFamily="34" charset="0"/>
            </a:endParaRPr>
          </a:p>
          <a:p>
            <a:endParaRPr lang="en-GB" sz="8000">
              <a:solidFill>
                <a:schemeClr val="accent6">
                  <a:lumMod val="50000"/>
                </a:schemeClr>
              </a:solidFill>
              <a:latin typeface="Calibri" panose="020F0502020204030204" pitchFamily="34" charset="0"/>
              <a:cs typeface="Calibri" panose="020F0502020204030204" pitchFamily="34" charset="0"/>
            </a:endParaRPr>
          </a:p>
          <a:p>
            <a:pPr marL="0" indent="0">
              <a:buNone/>
            </a:pPr>
            <a:endParaRPr lang="en-GB" sz="8000">
              <a:solidFill>
                <a:schemeClr val="accent6">
                  <a:lumMod val="50000"/>
                </a:schemeClr>
              </a:solidFill>
              <a:latin typeface="Calibri" panose="020F0502020204030204" pitchFamily="34" charset="0"/>
              <a:cs typeface="Calibri" panose="020F0502020204030204" pitchFamily="34" charset="0"/>
            </a:endParaRPr>
          </a:p>
          <a:p>
            <a:endParaRPr lang="en-GB" sz="8000">
              <a:latin typeface="Calibri" panose="020F0502020204030204" pitchFamily="34" charset="0"/>
              <a:cs typeface="Calibri" panose="020F0502020204030204" pitchFamily="34" charset="0"/>
            </a:endParaRPr>
          </a:p>
          <a:p>
            <a:endParaRPr lang="en-GB" sz="8000">
              <a:latin typeface="Calibri" panose="020F0502020204030204" pitchFamily="34" charset="0"/>
              <a:cs typeface="Calibri" panose="020F0502020204030204" pitchFamily="34" charset="0"/>
            </a:endParaRPr>
          </a:p>
          <a:p>
            <a:endParaRPr lang="en-GB" sz="8000">
              <a:latin typeface="Calibri" panose="020F0502020204030204" pitchFamily="34" charset="0"/>
              <a:cs typeface="Calibri" panose="020F0502020204030204" pitchFamily="34" charset="0"/>
            </a:endParaRPr>
          </a:p>
          <a:p>
            <a:endParaRPr lang="en-GB" sz="8000"/>
          </a:p>
          <a:p>
            <a:endParaRPr lang="en-GB"/>
          </a:p>
        </p:txBody>
      </p:sp>
      <p:sp>
        <p:nvSpPr>
          <p:cNvPr id="3" name="TextBox 2">
            <a:extLst>
              <a:ext uri="{FF2B5EF4-FFF2-40B4-BE49-F238E27FC236}">
                <a16:creationId xmlns:a16="http://schemas.microsoft.com/office/drawing/2014/main" id="{E0D3228A-0725-072A-3DC4-1CF6CBCC08F1}"/>
              </a:ext>
            </a:extLst>
          </p:cNvPr>
          <p:cNvSpPr txBox="1"/>
          <p:nvPr/>
        </p:nvSpPr>
        <p:spPr bwMode="auto">
          <a:xfrm>
            <a:off x="749192" y="5601602"/>
            <a:ext cx="914400" cy="914400"/>
          </a:xfrm>
          <a:prstGeom prst="rect">
            <a:avLst/>
          </a:prstGeom>
          <a:noFill/>
          <a:ln w="9525">
            <a:noFill/>
            <a:miter lim="800000"/>
            <a:headEnd/>
            <a:tailEnd/>
          </a:ln>
        </p:spPr>
        <p:txBody>
          <a:bodyPr vert="horz" wrap="none" lIns="91440" tIns="45720" rIns="91440" bIns="45720" numCol="1" rtlCol="0" anchor="ctr" anchorCtr="0" compatLnSpc="1">
            <a:prstTxWarp prst="textNoShape">
              <a:avLst/>
            </a:prstTxWarp>
            <a:normAutofit/>
          </a:bodyPr>
          <a:lstStyle/>
          <a:p>
            <a: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pPr>
            <a:r>
              <a:rPr kumimoji="0" lang="en-US" sz="1000" b="0" i="0" u="none" strike="noStrike" kern="1200" cap="none" spc="0" normalizeH="0" baseline="0" noProof="0">
                <a:ln>
                  <a:noFill/>
                </a:ln>
                <a:solidFill>
                  <a:schemeClr val="tx1">
                    <a:lumMod val="75000"/>
                  </a:schemeClr>
                </a:solidFill>
                <a:effectLst/>
                <a:uLnTx/>
                <a:uFillTx/>
                <a:latin typeface="+mn-lt"/>
                <a:ea typeface="Geneva" pitchFamily="-109" charset="0"/>
                <a:cs typeface="Geneva" pitchFamily="-109" charset="0"/>
              </a:rPr>
              <a:t>Source: With permission from Melanie Perry</a:t>
            </a:r>
          </a:p>
        </p:txBody>
      </p:sp>
      <p:sp>
        <p:nvSpPr>
          <p:cNvPr id="4" name="Title 1">
            <a:extLst>
              <a:ext uri="{FF2B5EF4-FFF2-40B4-BE49-F238E27FC236}">
                <a16:creationId xmlns:a16="http://schemas.microsoft.com/office/drawing/2014/main" id="{246AD9D9-584B-7AD0-6801-644614177124}"/>
              </a:ext>
            </a:extLst>
          </p:cNvPr>
          <p:cNvSpPr txBox="1">
            <a:spLocks/>
          </p:cNvSpPr>
          <p:nvPr/>
        </p:nvSpPr>
        <p:spPr bwMode="auto">
          <a:xfrm>
            <a:off x="571500" y="152400"/>
            <a:ext cx="7962900" cy="10668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5600" indent="-355600" algn="l" defTabSz="457200" rtl="0" eaLnBrk="0" fontAlgn="base" hangingPunct="0">
              <a:spcBef>
                <a:spcPct val="0"/>
              </a:spcBef>
              <a:spcAft>
                <a:spcPct val="0"/>
              </a:spcAft>
              <a:defRPr sz="2300" b="1" i="0" kern="1200">
                <a:solidFill>
                  <a:schemeClr val="bg1"/>
                </a:solidFill>
                <a:latin typeface="Arial" panose="020B0604020202020204" pitchFamily="34" charset="0"/>
                <a:ea typeface="Geneva" pitchFamily="-109" charset="0"/>
                <a:cs typeface="Arial" panose="020B0604020202020204" pitchFamily="34" charset="0"/>
              </a:defRPr>
            </a:lvl1pPr>
            <a:lvl2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2pPr>
            <a:lvl3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3pPr>
            <a:lvl4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4pPr>
            <a:lvl5pPr algn="l" defTabSz="457200" rtl="0" eaLnBrk="0" fontAlgn="base" hangingPunct="0">
              <a:spcBef>
                <a:spcPct val="0"/>
              </a:spcBef>
              <a:spcAft>
                <a:spcPct val="0"/>
              </a:spcAft>
              <a:defRPr sz="2600">
                <a:solidFill>
                  <a:schemeClr val="bg1"/>
                </a:solidFill>
                <a:latin typeface="Calibri" pitchFamily="-109" charset="0"/>
                <a:ea typeface="Geneva" pitchFamily="-109" charset="0"/>
                <a:cs typeface="Geneva" pitchFamily="-109" charset="0"/>
              </a:defRPr>
            </a:lvl5pPr>
            <a:lvl6pPr marL="4572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6pPr>
            <a:lvl7pPr marL="9144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7pPr>
            <a:lvl8pPr marL="13716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8pPr>
            <a:lvl9pPr marL="1828800" algn="l" defTabSz="457200" rtl="0" fontAlgn="base">
              <a:spcBef>
                <a:spcPct val="0"/>
              </a:spcBef>
              <a:spcAft>
                <a:spcPct val="0"/>
              </a:spcAft>
              <a:defRPr sz="2600" b="1">
                <a:solidFill>
                  <a:schemeClr val="bg1"/>
                </a:solidFill>
                <a:latin typeface="Calibri" pitchFamily="-109" charset="0"/>
                <a:ea typeface="Geneva" pitchFamily="-109" charset="0"/>
                <a:cs typeface="Geneva" pitchFamily="-109" charset="0"/>
              </a:defRPr>
            </a:lvl9pPr>
          </a:lstStyle>
          <a:p>
            <a:r>
              <a:rPr lang="en-US"/>
              <a:t>How they should feel…</a:t>
            </a:r>
          </a:p>
        </p:txBody>
      </p:sp>
      <p:sp>
        <p:nvSpPr>
          <p:cNvPr id="10" name="Footer Placeholder 3">
            <a:extLst>
              <a:ext uri="{FF2B5EF4-FFF2-40B4-BE49-F238E27FC236}">
                <a16:creationId xmlns:a16="http://schemas.microsoft.com/office/drawing/2014/main" id="{84B7B09E-3FEE-EB62-76A2-CD883DA5772F}"/>
              </a:ext>
            </a:extLst>
          </p:cNvPr>
          <p:cNvSpPr txBox="1">
            <a:spLocks/>
          </p:cNvSpPr>
          <p:nvPr/>
        </p:nvSpPr>
        <p:spPr>
          <a:xfrm>
            <a:off x="689457" y="6356350"/>
            <a:ext cx="5368443" cy="323165"/>
          </a:xfrm>
          <a:prstGeom prst="rect">
            <a:avLst/>
          </a:prstGeom>
        </p:spPr>
        <p:txBody>
          <a:bodyPr anchor="ctr">
            <a:normAutofit/>
          </a:bodyPr>
          <a:lstStyle>
            <a:defPPr>
              <a:defRPr lang="en-US"/>
            </a:defPPr>
            <a:lvl1pPr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1pPr>
            <a:lvl2pPr marL="4572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2pPr>
            <a:lvl3pPr marL="9144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3pPr>
            <a:lvl4pPr marL="13716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4pPr>
            <a:lvl5pPr marL="1828800" algn="l" defTabSz="457200" rtl="0" fontAlgn="base">
              <a:spcBef>
                <a:spcPct val="0"/>
              </a:spcBef>
              <a:spcAft>
                <a:spcPct val="0"/>
              </a:spcAft>
              <a:defRPr kern="1200">
                <a:solidFill>
                  <a:schemeClr val="tx1"/>
                </a:solidFill>
                <a:latin typeface="Arial" pitchFamily="-109" charset="0"/>
                <a:ea typeface="Geneva" pitchFamily="-109" charset="0"/>
                <a:cs typeface="Geneva" pitchFamily="-109" charset="0"/>
              </a:defRPr>
            </a:lvl5pPr>
            <a:lvl6pPr marL="2286000" algn="l" defTabSz="457200" rtl="0" eaLnBrk="1" latinLnBrk="0" hangingPunct="1">
              <a:defRPr kern="1200">
                <a:solidFill>
                  <a:schemeClr val="tx1"/>
                </a:solidFill>
                <a:latin typeface="Arial" pitchFamily="-109" charset="0"/>
                <a:ea typeface="Geneva" pitchFamily="-109" charset="0"/>
                <a:cs typeface="Geneva" pitchFamily="-109" charset="0"/>
              </a:defRPr>
            </a:lvl6pPr>
            <a:lvl7pPr marL="2743200" algn="l" defTabSz="457200" rtl="0" eaLnBrk="1" latinLnBrk="0" hangingPunct="1">
              <a:defRPr kern="1200">
                <a:solidFill>
                  <a:schemeClr val="tx1"/>
                </a:solidFill>
                <a:latin typeface="Arial" pitchFamily="-109" charset="0"/>
                <a:ea typeface="Geneva" pitchFamily="-109" charset="0"/>
                <a:cs typeface="Geneva" pitchFamily="-109" charset="0"/>
              </a:defRPr>
            </a:lvl7pPr>
            <a:lvl8pPr marL="3200400" algn="l" defTabSz="457200" rtl="0" eaLnBrk="1" latinLnBrk="0" hangingPunct="1">
              <a:defRPr kern="1200">
                <a:solidFill>
                  <a:schemeClr val="tx1"/>
                </a:solidFill>
                <a:latin typeface="Arial" pitchFamily="-109" charset="0"/>
                <a:ea typeface="Geneva" pitchFamily="-109" charset="0"/>
                <a:cs typeface="Geneva" pitchFamily="-109" charset="0"/>
              </a:defRPr>
            </a:lvl8pPr>
            <a:lvl9pPr marL="3657600" algn="l" defTabSz="457200" rtl="0" eaLnBrk="1" latinLnBrk="0" hangingPunct="1">
              <a:defRPr kern="1200">
                <a:solidFill>
                  <a:schemeClr val="tx1"/>
                </a:solidFill>
                <a:latin typeface="Arial" pitchFamily="-109" charset="0"/>
                <a:ea typeface="Geneva" pitchFamily="-109" charset="0"/>
                <a:cs typeface="Geneva" pitchFamily="-109" charset="0"/>
              </a:defRPr>
            </a:lvl9pPr>
          </a:lstStyle>
          <a:p>
            <a:pPr>
              <a:spcAft>
                <a:spcPts val="600"/>
              </a:spcAft>
              <a:defRPr/>
            </a:pPr>
            <a:r>
              <a:rPr lang="en-US" sz="1000" i="1">
                <a:solidFill>
                  <a:schemeClr val="accent4">
                    <a:lumMod val="75000"/>
                    <a:lumOff val="25000"/>
                  </a:schemeClr>
                </a:solidFill>
                <a:latin typeface="Century Gothic" panose="020B0502020202020204" pitchFamily="34" charset="0"/>
              </a:rPr>
              <a:t>Inpatient Tobacco Dependence Treatment Training Programme</a:t>
            </a:r>
          </a:p>
        </p:txBody>
      </p:sp>
    </p:spTree>
    <p:extLst>
      <p:ext uri="{BB962C8B-B14F-4D97-AF65-F5344CB8AC3E}">
        <p14:creationId xmlns:p14="http://schemas.microsoft.com/office/powerpoint/2010/main" val="3909249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6">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7">
                                            <p:txEl>
                                              <p:pRg st="0" end="0"/>
                                            </p:txEl>
                                          </p:spTgt>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
                                            <p:txEl>
                                              <p:pRg st="1" end="1"/>
                                            </p:txEl>
                                          </p:spTgt>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7">
                                            <p:txEl>
                                              <p:pRg st="2" end="2"/>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
                                            <p:txEl>
                                              <p:pRg st="3" end="3"/>
                                            </p:txEl>
                                          </p:spTgt>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7">
                                            <p:txEl>
                                              <p:pRg st="4" end="4"/>
                                            </p:txEl>
                                          </p:spTgt>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7">
                                            <p:txEl>
                                              <p:pRg st="5" end="5"/>
                                            </p:txEl>
                                          </p:spTgt>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7">
                                            <p:txEl>
                                              <p:pRg st="6" end="6"/>
                                            </p:txEl>
                                          </p:spTgt>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7">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a:extLst>
              <a:ext uri="{FF2B5EF4-FFF2-40B4-BE49-F238E27FC236}">
                <a16:creationId xmlns:a16="http://schemas.microsoft.com/office/drawing/2014/main" id="{6B1ABCA7-4C5B-E2B6-0E9E-B3B76A5AAF19}"/>
              </a:ext>
            </a:extLst>
          </p:cNvPr>
          <p:cNvSpPr>
            <a:spLocks noGrp="1"/>
          </p:cNvSpPr>
          <p:nvPr>
            <p:ph type="subTitle" idx="1"/>
          </p:nvPr>
        </p:nvSpPr>
        <p:spPr/>
        <p:txBody>
          <a:bodyPr/>
          <a:lstStyle/>
          <a:p>
            <a:r>
              <a:rPr lang="en-GB" dirty="0"/>
              <a:t>Course evaluation</a:t>
            </a:r>
          </a:p>
          <a:p>
            <a:endParaRPr lang="en-GB" dirty="0"/>
          </a:p>
        </p:txBody>
      </p:sp>
    </p:spTree>
    <p:extLst>
      <p:ext uri="{BB962C8B-B14F-4D97-AF65-F5344CB8AC3E}">
        <p14:creationId xmlns:p14="http://schemas.microsoft.com/office/powerpoint/2010/main" val="4092809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2159661606"/>
      </p:ext>
    </p:extLst>
  </p:cSld>
  <p:clrMapOvr>
    <a:masterClrMapping/>
  </p:clrMapOvr>
</p:sld>
</file>

<file path=ppt/theme/theme1.xml><?xml version="1.0" encoding="utf-8"?>
<a:theme xmlns:a="http://schemas.openxmlformats.org/drawingml/2006/main" name="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2.xml><?xml version="1.0" encoding="utf-8"?>
<a:theme xmlns:a="http://schemas.openxmlformats.org/drawingml/2006/main" name="1_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3.xml><?xml version="1.0" encoding="utf-8"?>
<a:theme xmlns:a="http://schemas.openxmlformats.org/drawingml/2006/main" name="2_NCSCT">
  <a:themeElements>
    <a:clrScheme name="Custom 11">
      <a:dk1>
        <a:srgbClr val="414141"/>
      </a:dk1>
      <a:lt1>
        <a:srgbClr val="FFFFFF"/>
      </a:lt1>
      <a:dk2>
        <a:srgbClr val="676767"/>
      </a:dk2>
      <a:lt2>
        <a:srgbClr val="FFFFFF"/>
      </a:lt2>
      <a:accent1>
        <a:srgbClr val="005EB8"/>
      </a:accent1>
      <a:accent2>
        <a:srgbClr val="003087"/>
      </a:accent2>
      <a:accent3>
        <a:srgbClr val="00BDFF"/>
      </a:accent3>
      <a:accent4>
        <a:srgbClr val="0071CE"/>
      </a:accent4>
      <a:accent5>
        <a:srgbClr val="00A9CE"/>
      </a:accent5>
      <a:accent6>
        <a:srgbClr val="ED8B00"/>
      </a:accent6>
      <a:hlink>
        <a:srgbClr val="AE2473"/>
      </a:hlink>
      <a:folHlink>
        <a:srgbClr val="8A1538"/>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rgbClr val="FFBEBD"/>
        </a:solidFill>
        <a:ln w="9525">
          <a:noFill/>
          <a:miter lim="800000"/>
          <a:headEnd/>
          <a:tailEnd/>
        </a:ln>
        <a:effectLst/>
      </a:spPr>
      <a:bodyPr rot="0" vert="horz" wrap="square" lIns="360000" tIns="288000" rIns="360000" bIns="432000" anchor="ctr" anchorCtr="0" upright="1">
        <a:spAutoFit/>
      </a:bodyPr>
      <a:lstStyle>
        <a:defPPr>
          <a:lnSpc>
            <a:spcPts val="2500"/>
          </a:lnSpc>
          <a:spcAft>
            <a:spcPts val="1250"/>
          </a:spcAft>
          <a:defRPr sz="2100" i="1" dirty="0" smtClean="0">
            <a:solidFill>
              <a:srgbClr val="DD0000"/>
            </a:solidFill>
            <a:effectLst/>
            <a:latin typeface="Calibri"/>
            <a:ea typeface="Calibri"/>
            <a:cs typeface="Times New Roman"/>
          </a:defRPr>
        </a:defPPr>
      </a:lstStyle>
    </a:spDef>
    <a:lnDef>
      <a:spPr/>
      <a:bodyPr/>
      <a:lstStyle/>
      <a:style>
        <a:lnRef idx="2">
          <a:schemeClr val="accent1"/>
        </a:lnRef>
        <a:fillRef idx="0">
          <a:schemeClr val="accent1"/>
        </a:fillRef>
        <a:effectRef idx="1">
          <a:schemeClr val="accent1"/>
        </a:effectRef>
        <a:fontRef idx="minor">
          <a:schemeClr val="tx1"/>
        </a:fontRef>
      </a:style>
    </a:lnDef>
    <a:txDef>
      <a:spPr bwMode="auto">
        <a:noFill/>
        <a:ln w="9525">
          <a:noFill/>
          <a:miter lim="800000"/>
          <a:headEnd/>
          <a:tailEnd/>
        </a:ln>
      </a:spPr>
      <a:bodyPr vert="horz" wrap="square" lIns="91440" tIns="45720" rIns="91440" bIns="45720" numCol="1" anchor="ctr" anchorCtr="0" compatLnSpc="1">
        <a:prstTxWarp prst="textNoShape">
          <a:avLst/>
        </a:prstTxWarp>
        <a:normAutofit/>
      </a:bodyPr>
      <a:lstStyle>
        <a:defPPr marL="0" marR="0" indent="0" algn="l" defTabSz="457200" rtl="0" eaLnBrk="1" fontAlgn="base" latinLnBrk="0" hangingPunct="1">
          <a:lnSpc>
            <a:spcPct val="100000"/>
          </a:lnSpc>
          <a:spcBef>
            <a:spcPts val="500"/>
          </a:spcBef>
          <a:spcAft>
            <a:spcPts val="500"/>
          </a:spcAft>
          <a:buClr>
            <a:srgbClr val="C10C21"/>
          </a:buClr>
          <a:buSzTx/>
          <a:buFont typeface="Lucida Grande" pitchFamily="-109" charset="0"/>
          <a:buNone/>
          <a:tabLst/>
          <a:defRPr kumimoji="0" sz="2200" b="0" i="0" u="none" strike="noStrike" kern="1200" cap="none" spc="0" normalizeH="0" baseline="0" noProof="0" dirty="0">
            <a:ln>
              <a:noFill/>
            </a:ln>
            <a:solidFill>
              <a:srgbClr val="EEAB91"/>
            </a:solidFill>
            <a:effectLst/>
            <a:uLnTx/>
            <a:uFillTx/>
            <a:latin typeface="+mn-lt"/>
            <a:ea typeface="Geneva" pitchFamily="-109" charset="0"/>
            <a:cs typeface="Geneva" pitchFamily="-109" charset="0"/>
          </a:defRPr>
        </a:defPPr>
      </a:lstStyle>
    </a:tx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f08a3a01-a810-4981-84de-513e48da387b">
      <Terms xmlns="http://schemas.microsoft.com/office/infopath/2007/PartnerControls"/>
    </lcf76f155ced4ddcb4097134ff3c332f>
    <TaxCatchAll xmlns="6f9764a4-8270-4f29-bbff-a467630dd90c"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D96BEACA2F2FD04D9CF8C0C2AD81FE20" ma:contentTypeVersion="14" ma:contentTypeDescription="Create a new document." ma:contentTypeScope="" ma:versionID="e21ab03133499e5edaa8e5f1aeb5a2cd">
  <xsd:schema xmlns:xsd="http://www.w3.org/2001/XMLSchema" xmlns:xs="http://www.w3.org/2001/XMLSchema" xmlns:p="http://schemas.microsoft.com/office/2006/metadata/properties" xmlns:ns2="f08a3a01-a810-4981-84de-513e48da387b" xmlns:ns3="6f9764a4-8270-4f29-bbff-a467630dd90c" targetNamespace="http://schemas.microsoft.com/office/2006/metadata/properties" ma:root="true" ma:fieldsID="a605b1831acf3ca42085371145770ccb" ns2:_="" ns3:_="">
    <xsd:import namespace="f08a3a01-a810-4981-84de-513e48da387b"/>
    <xsd:import namespace="6f9764a4-8270-4f29-bbff-a467630dd90c"/>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LengthInSeconds" minOccurs="0"/>
                <xsd:element ref="ns2:lcf76f155ced4ddcb4097134ff3c332f" minOccurs="0"/>
                <xsd:element ref="ns3:TaxCatchAll" minOccurs="0"/>
                <xsd:element ref="ns2:MediaServiceOCR" minOccurs="0"/>
                <xsd:element ref="ns2:MediaServiceGenerationTime" minOccurs="0"/>
                <xsd:element ref="ns2:MediaServiceEventHashCode"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08a3a01-a810-4981-84de-513e48da3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dexed="true" ma:internalName="MediaServiceDateTaken" ma:readOnly="true">
      <xsd:simpleType>
        <xsd:restriction base="dms:Text"/>
      </xsd:simpleType>
    </xsd:element>
    <xsd:element name="MediaLengthInSeconds" ma:index="11" nillable="true" ma:displayName="MediaLengthInSeconds" ma:hidden="true" ma:internalName="MediaLengthInSeconds" ma:readOnly="true">
      <xsd:simpleType>
        <xsd:restriction base="dms:Unknown"/>
      </xsd:simpleType>
    </xsd:element>
    <xsd:element name="lcf76f155ced4ddcb4097134ff3c332f" ma:index="13" nillable="true" ma:taxonomy="true" ma:internalName="lcf76f155ced4ddcb4097134ff3c332f" ma:taxonomyFieldName="MediaServiceImageTags" ma:displayName="Image Tags" ma:readOnly="false" ma:fieldId="{5cf76f15-5ced-4ddc-b409-7134ff3c332f}" ma:taxonomyMulti="true" ma:sspId="fd85d53d-afa2-41ae-870b-875e92731b70" ma:termSetId="09814cd3-568e-fe90-9814-8d621ff8fb84" ma:anchorId="fba54fb3-c3e1-fe81-a776-ca4b69148c4d" ma:open="true" ma:isKeyword="false">
      <xsd:complexType>
        <xsd:sequence>
          <xsd:element ref="pc:Terms" minOccurs="0" maxOccurs="1"/>
        </xsd:sequence>
      </xsd:complex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bjectDetectorVersions" ma:index="20" nillable="true" ma:displayName="MediaServiceObjectDetectorVersions" ma:hidden="true" ma:indexed="true" ma:internalName="MediaServiceObjectDetectorVersions" ma:readOnly="true">
      <xsd:simpleType>
        <xsd:restriction base="dms:Text"/>
      </xsd:simpleType>
    </xsd:element>
    <xsd:element name="MediaServiceSearchProperties" ma:index="21"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6f9764a4-8270-4f29-bbff-a467630dd90c" elementFormDefault="qualified">
    <xsd:import namespace="http://schemas.microsoft.com/office/2006/documentManagement/types"/>
    <xsd:import namespace="http://schemas.microsoft.com/office/infopath/2007/PartnerControls"/>
    <xsd:element name="TaxCatchAll" ma:index="14" nillable="true" ma:displayName="Taxonomy Catch All Column" ma:hidden="true" ma:list="{86f4df2a-fb7f-403e-9547-acf1b9f2f5fe}" ma:internalName="TaxCatchAll" ma:showField="CatchAllData" ma:web="6f9764a4-8270-4f29-bbff-a467630dd90c">
      <xsd:complexType>
        <xsd:complexContent>
          <xsd:extension base="dms:MultiChoiceLookup">
            <xsd:sequence>
              <xsd:element name="Value" type="dms:Lookup" maxOccurs="unbounded" minOccurs="0" nillable="true"/>
            </xsd:sequence>
          </xsd:extension>
        </xsd:complexContent>
      </xsd:complexType>
    </xsd:element>
    <xsd:element name="SharedWithUsers" ma:index="1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82040F5-4519-4CE0-A50D-5EB38D4D60D3}">
  <ds:schemaRefs>
    <ds:schemaRef ds:uri="http://schemas.microsoft.com/office/2006/metadata/properties"/>
    <ds:schemaRef ds:uri="http://schemas.microsoft.com/office/infopath/2007/PartnerControls"/>
    <ds:schemaRef ds:uri="f08a3a01-a810-4981-84de-513e48da387b"/>
    <ds:schemaRef ds:uri="6f9764a4-8270-4f29-bbff-a467630dd90c"/>
  </ds:schemaRefs>
</ds:datastoreItem>
</file>

<file path=customXml/itemProps2.xml><?xml version="1.0" encoding="utf-8"?>
<ds:datastoreItem xmlns:ds="http://schemas.openxmlformats.org/officeDocument/2006/customXml" ds:itemID="{B96BC8B8-C6D7-49E4-9AD7-150624B5BBA1}">
  <ds:schemaRefs>
    <ds:schemaRef ds:uri="6f9764a4-8270-4f29-bbff-a467630dd90c"/>
    <ds:schemaRef ds:uri="f08a3a01-a810-4981-84de-513e48da387b"/>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4196C781-30BF-46B1-B8ED-A8942A57913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230</TotalTime>
  <Words>666</Words>
  <Application>Microsoft Macintosh PowerPoint</Application>
  <PresentationFormat>On-screen Show (4:3)</PresentationFormat>
  <Paragraphs>101</Paragraphs>
  <Slides>7</Slides>
  <Notes>7</Notes>
  <HiddenSlides>0</HiddenSlides>
  <MMClips>0</MMClips>
  <ScaleCrop>false</ScaleCrop>
  <HeadingPairs>
    <vt:vector size="6" baseType="variant">
      <vt:variant>
        <vt:lpstr>Fonts Used</vt:lpstr>
      </vt:variant>
      <vt:variant>
        <vt:i4>6</vt:i4>
      </vt:variant>
      <vt:variant>
        <vt:lpstr>Theme</vt:lpstr>
      </vt:variant>
      <vt:variant>
        <vt:i4>3</vt:i4>
      </vt:variant>
      <vt:variant>
        <vt:lpstr>Slide Titles</vt:lpstr>
      </vt:variant>
      <vt:variant>
        <vt:i4>7</vt:i4>
      </vt:variant>
    </vt:vector>
  </HeadingPairs>
  <TitlesOfParts>
    <vt:vector size="16" baseType="lpstr">
      <vt:lpstr>Arial</vt:lpstr>
      <vt:lpstr>Arial,Sans-Serif</vt:lpstr>
      <vt:lpstr>Calibri</vt:lpstr>
      <vt:lpstr>Century Gothic</vt:lpstr>
      <vt:lpstr>Lucida Grande</vt:lpstr>
      <vt:lpstr>System Font Regular</vt:lpstr>
      <vt:lpstr>NCSCT</vt:lpstr>
      <vt:lpstr>1_NCSCT</vt:lpstr>
      <vt:lpstr>2_NCSCT</vt:lpstr>
      <vt:lpstr>PowerPoint Presentation</vt:lpstr>
      <vt:lpstr>TDAs – A highly skilled workforce</vt:lpstr>
      <vt:lpstr>A Trust Wide Approach</vt:lpstr>
      <vt:lpstr>PowerPoint Presentation</vt:lpstr>
      <vt:lpstr>PowerPoint Presentation</vt:lpstr>
      <vt:lpstr>PowerPoint Presentation</vt:lpstr>
      <vt:lpstr>PowerPoint Presentation</vt:lpstr>
    </vt:vector>
  </TitlesOfParts>
  <Company>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Mark Bunegar</dc:creator>
  <cp:lastModifiedBy>SOPHIA PAPADAKIS</cp:lastModifiedBy>
  <cp:revision>19</cp:revision>
  <cp:lastPrinted>2023-12-05T12:54:44Z</cp:lastPrinted>
  <dcterms:created xsi:type="dcterms:W3CDTF">2019-04-01T09:21:54Z</dcterms:created>
  <dcterms:modified xsi:type="dcterms:W3CDTF">2024-03-03T21:17:15Z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0x010100D96BEACA2F2FD04D9CF8C0C2AD81FE20</vt:lpwstr>
  </property>
  <property fmtid="{D5CDD505-2E9C-101B-9397-08002B2CF9AE}" pid="3" name="MediaServiceImageTags">
    <vt:lpwstr/>
  </property>
</Properties>
</file>